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6" r:id="rId2"/>
    <p:sldId id="261" r:id="rId3"/>
    <p:sldId id="258" r:id="rId4"/>
    <p:sldId id="259" r:id="rId5"/>
    <p:sldId id="260" r:id="rId6"/>
    <p:sldId id="284" r:id="rId7"/>
    <p:sldId id="262" r:id="rId8"/>
    <p:sldId id="264" r:id="rId9"/>
    <p:sldId id="257" r:id="rId10"/>
    <p:sldId id="266" r:id="rId11"/>
    <p:sldId id="267" r:id="rId12"/>
    <p:sldId id="265" r:id="rId13"/>
    <p:sldId id="268" r:id="rId14"/>
    <p:sldId id="269" r:id="rId15"/>
    <p:sldId id="270" r:id="rId16"/>
    <p:sldId id="271" r:id="rId17"/>
    <p:sldId id="272" r:id="rId18"/>
    <p:sldId id="273" r:id="rId19"/>
    <p:sldId id="279" r:id="rId20"/>
    <p:sldId id="274" r:id="rId21"/>
    <p:sldId id="287" r:id="rId22"/>
    <p:sldId id="282" r:id="rId23"/>
    <p:sldId id="281" r:id="rId24"/>
    <p:sldId id="288" r:id="rId25"/>
    <p:sldId id="300" r:id="rId26"/>
    <p:sldId id="296" r:id="rId27"/>
    <p:sldId id="289" r:id="rId28"/>
    <p:sldId id="292" r:id="rId29"/>
    <p:sldId id="290" r:id="rId30"/>
    <p:sldId id="291" r:id="rId31"/>
    <p:sldId id="297" r:id="rId32"/>
    <p:sldId id="293" r:id="rId33"/>
    <p:sldId id="298" r:id="rId34"/>
    <p:sldId id="299" r:id="rId35"/>
    <p:sldId id="280" r:id="rId36"/>
    <p:sldId id="294"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170" autoAdjust="0"/>
  </p:normalViewPr>
  <p:slideViewPr>
    <p:cSldViewPr>
      <p:cViewPr varScale="1">
        <p:scale>
          <a:sx n="43" d="100"/>
          <a:sy n="43" d="100"/>
        </p:scale>
        <p:origin x="-26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B393A4-70E9-45B2-B986-6EAFC013FC58}" type="datetimeFigureOut">
              <a:rPr lang="en-US" smtClean="0"/>
              <a:t>9/22/2015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82547-31D4-4B02-AB03-C6FD98734083}" type="slidenum">
              <a:rPr lang="en-US" smtClean="0"/>
              <a:t>‹#›</a:t>
            </a:fld>
            <a:endParaRPr lang="en-US"/>
          </a:p>
        </p:txBody>
      </p:sp>
    </p:spTree>
    <p:extLst>
      <p:ext uri="{BB962C8B-B14F-4D97-AF65-F5344CB8AC3E}">
        <p14:creationId xmlns:p14="http://schemas.microsoft.com/office/powerpoint/2010/main" val="108495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82547-31D4-4B02-AB03-C6FD98734083}" type="slidenum">
              <a:rPr lang="en-US" smtClean="0"/>
              <a:t>1</a:t>
            </a:fld>
            <a:endParaRPr lang="en-US"/>
          </a:p>
        </p:txBody>
      </p:sp>
    </p:spTree>
    <p:extLst>
      <p:ext uri="{BB962C8B-B14F-4D97-AF65-F5344CB8AC3E}">
        <p14:creationId xmlns:p14="http://schemas.microsoft.com/office/powerpoint/2010/main" val="1903117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Exodus 20:1–3 - </a:t>
            </a:r>
            <a:r>
              <a:rPr lang="en-US" dirty="0" smtClean="0"/>
              <a:t>And God spoke all these words, saying: </a:t>
            </a:r>
            <a:r>
              <a:rPr lang="en-US" b="1" dirty="0" smtClean="0"/>
              <a:t>2</a:t>
            </a:r>
            <a:r>
              <a:rPr lang="en-US" dirty="0" smtClean="0"/>
              <a:t> “</a:t>
            </a:r>
            <a:r>
              <a:rPr lang="en-US" b="1" u="sng" dirty="0" smtClean="0"/>
              <a:t>I am the </a:t>
            </a:r>
            <a:r>
              <a:rPr lang="en-US" b="1" u="sng" cap="small" dirty="0" smtClean="0"/>
              <a:t>Lord</a:t>
            </a:r>
            <a:r>
              <a:rPr lang="en-US" b="1" u="sng" dirty="0" smtClean="0"/>
              <a:t> </a:t>
            </a:r>
            <a:r>
              <a:rPr lang="en-US" dirty="0" smtClean="0"/>
              <a:t>your God, who brought you out of the land of Egypt, out of the house of bondage. </a:t>
            </a:r>
            <a:r>
              <a:rPr lang="en-US" b="1" dirty="0" smtClean="0"/>
              <a:t>3</a:t>
            </a:r>
            <a:r>
              <a:rPr lang="en-US" dirty="0" smtClean="0"/>
              <a:t> “You shall have no other gods before Me. </a:t>
            </a:r>
          </a:p>
          <a:p>
            <a:endParaRPr lang="en-US" dirty="0"/>
          </a:p>
        </p:txBody>
      </p:sp>
      <p:sp>
        <p:nvSpPr>
          <p:cNvPr id="4" name="Slide Number Placeholder 3"/>
          <p:cNvSpPr>
            <a:spLocks noGrp="1"/>
          </p:cNvSpPr>
          <p:nvPr>
            <p:ph type="sldNum" sz="quarter" idx="10"/>
          </p:nvPr>
        </p:nvSpPr>
        <p:spPr/>
        <p:txBody>
          <a:bodyPr/>
          <a:lstStyle/>
          <a:p>
            <a:fld id="{F2682547-31D4-4B02-AB03-C6FD98734083}" type="slidenum">
              <a:rPr lang="en-US" smtClean="0"/>
              <a:t>27</a:t>
            </a:fld>
            <a:endParaRPr lang="en-US"/>
          </a:p>
        </p:txBody>
      </p:sp>
    </p:spTree>
    <p:extLst>
      <p:ext uri="{BB962C8B-B14F-4D97-AF65-F5344CB8AC3E}">
        <p14:creationId xmlns:p14="http://schemas.microsoft.com/office/powerpoint/2010/main" val="3085087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can no more live successfully in conflict with God and His unchanging moral laws than we can live in opposition to the law of gravity</a:t>
            </a:r>
          </a:p>
          <a:p>
            <a:endParaRPr lang="en-US" dirty="0"/>
          </a:p>
        </p:txBody>
      </p:sp>
      <p:sp>
        <p:nvSpPr>
          <p:cNvPr id="4" name="Slide Number Placeholder 3"/>
          <p:cNvSpPr>
            <a:spLocks noGrp="1"/>
          </p:cNvSpPr>
          <p:nvPr>
            <p:ph type="sldNum" sz="quarter" idx="10"/>
          </p:nvPr>
        </p:nvSpPr>
        <p:spPr/>
        <p:txBody>
          <a:bodyPr/>
          <a:lstStyle/>
          <a:p>
            <a:fld id="{F2682547-31D4-4B02-AB03-C6FD98734083}" type="slidenum">
              <a:rPr lang="en-US" smtClean="0"/>
              <a:t>31</a:t>
            </a:fld>
            <a:endParaRPr lang="en-US"/>
          </a:p>
        </p:txBody>
      </p:sp>
    </p:spTree>
    <p:extLst>
      <p:ext uri="{BB962C8B-B14F-4D97-AF65-F5344CB8AC3E}">
        <p14:creationId xmlns:p14="http://schemas.microsoft.com/office/powerpoint/2010/main" val="70791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must believe what God has to say about His Son.</a:t>
            </a:r>
          </a:p>
          <a:p>
            <a:r>
              <a:rPr lang="en-US" baseline="0" dirty="0" smtClean="0"/>
              <a:t>And everything else!</a:t>
            </a:r>
          </a:p>
          <a:p>
            <a:r>
              <a:rPr lang="en-US" baseline="0" dirty="0" smtClean="0"/>
              <a:t>That includes many truths about ourselves!</a:t>
            </a:r>
            <a:endParaRPr lang="en-US" dirty="0"/>
          </a:p>
        </p:txBody>
      </p:sp>
      <p:sp>
        <p:nvSpPr>
          <p:cNvPr id="4" name="Slide Number Placeholder 3"/>
          <p:cNvSpPr>
            <a:spLocks noGrp="1"/>
          </p:cNvSpPr>
          <p:nvPr>
            <p:ph type="sldNum" sz="quarter" idx="10"/>
          </p:nvPr>
        </p:nvSpPr>
        <p:spPr/>
        <p:txBody>
          <a:bodyPr/>
          <a:lstStyle/>
          <a:p>
            <a:fld id="{F2682547-31D4-4B02-AB03-C6FD98734083}" type="slidenum">
              <a:rPr lang="en-US" smtClean="0"/>
              <a:t>35</a:t>
            </a:fld>
            <a:endParaRPr lang="en-US"/>
          </a:p>
        </p:txBody>
      </p:sp>
    </p:spTree>
    <p:extLst>
      <p:ext uri="{BB962C8B-B14F-4D97-AF65-F5344CB8AC3E}">
        <p14:creationId xmlns:p14="http://schemas.microsoft.com/office/powerpoint/2010/main" val="2853794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Identity</a:t>
            </a:r>
            <a:r>
              <a:rPr lang="en-US" baseline="0" dirty="0" smtClean="0"/>
              <a:t> - </a:t>
            </a:r>
            <a:r>
              <a:rPr lang="en-US" dirty="0" smtClean="0"/>
              <a:t>What we are</a:t>
            </a:r>
            <a:r>
              <a:rPr lang="en-US" baseline="0" dirty="0" smtClean="0"/>
              <a:t> &amp; </a:t>
            </a:r>
            <a:r>
              <a:rPr lang="en-US" dirty="0" smtClean="0"/>
              <a:t>Who we are</a:t>
            </a:r>
          </a:p>
          <a:p>
            <a:r>
              <a:rPr lang="en-US" dirty="0" smtClean="0"/>
              <a:t>Morality - What is right and wrong</a:t>
            </a:r>
          </a:p>
          <a:p>
            <a:r>
              <a:rPr lang="en-US" dirty="0" smtClean="0"/>
              <a:t>Reality - Where we came from &amp; Where we are going</a:t>
            </a:r>
          </a:p>
          <a:p>
            <a:endParaRPr lang="en-US" dirty="0" smtClean="0"/>
          </a:p>
          <a:p>
            <a:r>
              <a:rPr lang="en-US" dirty="0" smtClean="0"/>
              <a:t>Without</a:t>
            </a:r>
            <a:r>
              <a:rPr lang="en-US" baseline="0" dirty="0" smtClean="0"/>
              <a:t> certainty about these things we live confused, aimless, purposeless lives in a ever-darkening world of evil.</a:t>
            </a:r>
            <a:endParaRPr lang="en-US" dirty="0" smtClean="0"/>
          </a:p>
          <a:p>
            <a:endParaRPr lang="en-US" dirty="0"/>
          </a:p>
        </p:txBody>
      </p:sp>
      <p:sp>
        <p:nvSpPr>
          <p:cNvPr id="4" name="Slide Number Placeholder 3"/>
          <p:cNvSpPr>
            <a:spLocks noGrp="1"/>
          </p:cNvSpPr>
          <p:nvPr>
            <p:ph type="sldNum" sz="quarter" idx="10"/>
          </p:nvPr>
        </p:nvSpPr>
        <p:spPr/>
        <p:txBody>
          <a:bodyPr/>
          <a:lstStyle/>
          <a:p>
            <a:fld id="{F2682547-31D4-4B02-AB03-C6FD98734083}" type="slidenum">
              <a:rPr lang="en-US" smtClean="0"/>
              <a:t>36</a:t>
            </a:fld>
            <a:endParaRPr lang="en-US"/>
          </a:p>
        </p:txBody>
      </p:sp>
    </p:spTree>
    <p:extLst>
      <p:ext uri="{BB962C8B-B14F-4D97-AF65-F5344CB8AC3E}">
        <p14:creationId xmlns:p14="http://schemas.microsoft.com/office/powerpoint/2010/main" val="80929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Identity</a:t>
            </a:r>
            <a:r>
              <a:rPr lang="en-US" sz="1200" b="0" i="0" kern="1200" baseline="0" dirty="0" smtClean="0">
                <a:solidFill>
                  <a:schemeClr val="tx1"/>
                </a:solidFill>
                <a:effectLst/>
                <a:latin typeface="+mn-lt"/>
                <a:ea typeface="+mn-ea"/>
                <a:cs typeface="+mn-cs"/>
              </a:rPr>
              <a:t> crisis - </a:t>
            </a:r>
            <a:r>
              <a:rPr lang="en-US" sz="1200" b="0" i="0" kern="1200" dirty="0" smtClean="0">
                <a:solidFill>
                  <a:schemeClr val="tx1"/>
                </a:solidFill>
                <a:effectLst/>
                <a:latin typeface="+mn-lt"/>
                <a:ea typeface="+mn-ea"/>
                <a:cs typeface="+mn-cs"/>
              </a:rPr>
              <a:t>a period of uncertainty and confusion in which a person's sense of identity becomes insecure, typically due to a change in their expected aims or role in society.</a:t>
            </a:r>
          </a:p>
          <a:p>
            <a:endParaRPr lang="en-US" dirty="0" smtClean="0"/>
          </a:p>
          <a:p>
            <a:r>
              <a:rPr lang="en-US" dirty="0" smtClean="0"/>
              <a:t>51 </a:t>
            </a:r>
            <a:r>
              <a:rPr lang="en-US" dirty="0" smtClean="0"/>
              <a:t>Genders on Facebook - http://www.thedailybeast.com/articles/2014/02/15/the-complete-glossary-of-facebook-s-51-gender-options.html</a:t>
            </a:r>
            <a:endParaRPr lang="en-US" dirty="0"/>
          </a:p>
        </p:txBody>
      </p:sp>
      <p:sp>
        <p:nvSpPr>
          <p:cNvPr id="4" name="Slide Number Placeholder 3"/>
          <p:cNvSpPr>
            <a:spLocks noGrp="1"/>
          </p:cNvSpPr>
          <p:nvPr>
            <p:ph type="sldNum" sz="quarter" idx="10"/>
          </p:nvPr>
        </p:nvSpPr>
        <p:spPr/>
        <p:txBody>
          <a:bodyPr/>
          <a:lstStyle/>
          <a:p>
            <a:fld id="{F2682547-31D4-4B02-AB03-C6FD98734083}" type="slidenum">
              <a:rPr lang="en-US" smtClean="0"/>
              <a:t>2</a:t>
            </a:fld>
            <a:endParaRPr lang="en-US"/>
          </a:p>
        </p:txBody>
      </p:sp>
    </p:spTree>
    <p:extLst>
      <p:ext uri="{BB962C8B-B14F-4D97-AF65-F5344CB8AC3E}">
        <p14:creationId xmlns:p14="http://schemas.microsoft.com/office/powerpoint/2010/main" val="57519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National Post - http://news.nationalpost.com/news/canada/becoming-disabled-by-choice-not-chance-transabled-people-feel-like-impostors-in-their-fully-working-bodies</a:t>
            </a:r>
          </a:p>
          <a:p>
            <a:pPr marL="0" indent="0" fontAlgn="base">
              <a:buNone/>
            </a:pPr>
            <a:r>
              <a:rPr lang="en-US" dirty="0" smtClean="0"/>
              <a:t>When he cut off his right arm with a “very sharp power tool,” a man who now calls himself One Hand Jason let everyone believe it was an accident.</a:t>
            </a:r>
          </a:p>
          <a:p>
            <a:pPr marL="0" indent="0" fontAlgn="base">
              <a:buNone/>
            </a:pPr>
            <a:r>
              <a:rPr lang="en-US" dirty="0" smtClean="0"/>
              <a:t>But he had for months tried different means of cutting and crushing the limb that never quite felt like his own, training himself on first aid so he wouldn’t bleed to death, even practicing on animal parts sourced from a butcher.</a:t>
            </a:r>
          </a:p>
          <a:p>
            <a:pPr marL="0" indent="0" fontAlgn="base">
              <a:buNone/>
            </a:pPr>
            <a:r>
              <a:rPr lang="en-US" dirty="0" smtClean="0"/>
              <a:t>“My goal was to get the job done with no hope of reconstruction or re-attachment, and I wanted some method that I could actually bring myself to do,” he told the body modification website </a:t>
            </a:r>
            <a:r>
              <a:rPr lang="en-US" dirty="0" err="1" smtClean="0"/>
              <a:t>ModBlog</a:t>
            </a:r>
            <a:r>
              <a:rPr lang="en-US" dirty="0" smtClean="0"/>
              <a:t>.</a:t>
            </a:r>
          </a:p>
          <a:p>
            <a:pPr marL="0" indent="0" fontAlgn="base">
              <a:buNone/>
            </a:pPr>
            <a:r>
              <a:rPr lang="en-US" dirty="0" smtClean="0"/>
              <a:t>His goal was to become disabled.</a:t>
            </a:r>
          </a:p>
          <a:p>
            <a:endParaRPr lang="en-US" dirty="0"/>
          </a:p>
        </p:txBody>
      </p:sp>
      <p:sp>
        <p:nvSpPr>
          <p:cNvPr id="4" name="Slide Number Placeholder 3"/>
          <p:cNvSpPr>
            <a:spLocks noGrp="1"/>
          </p:cNvSpPr>
          <p:nvPr>
            <p:ph type="sldNum" sz="quarter" idx="10"/>
          </p:nvPr>
        </p:nvSpPr>
        <p:spPr/>
        <p:txBody>
          <a:bodyPr/>
          <a:lstStyle/>
          <a:p>
            <a:fld id="{F2682547-31D4-4B02-AB03-C6FD98734083}" type="slidenum">
              <a:rPr lang="en-US" smtClean="0"/>
              <a:t>3</a:t>
            </a:fld>
            <a:endParaRPr lang="en-US"/>
          </a:p>
        </p:txBody>
      </p:sp>
    </p:spTree>
    <p:extLst>
      <p:ext uri="{BB962C8B-B14F-4D97-AF65-F5344CB8AC3E}">
        <p14:creationId xmlns:p14="http://schemas.microsoft.com/office/powerpoint/2010/main" val="34844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dirty="0" smtClean="0"/>
              <a:t>People like Jason have been classified as ‘‘</a:t>
            </a:r>
            <a:r>
              <a:rPr lang="en-US" dirty="0" err="1" smtClean="0"/>
              <a:t>transabled</a:t>
            </a:r>
            <a:r>
              <a:rPr lang="en-US" dirty="0" smtClean="0"/>
              <a:t>’’ — feeling like imposters in their bodies, their arms and legs in full working order.</a:t>
            </a:r>
          </a:p>
          <a:p>
            <a:pPr marL="0" indent="0" fontAlgn="base">
              <a:buNone/>
            </a:pPr>
            <a:r>
              <a:rPr lang="en-US" dirty="0" smtClean="0"/>
              <a:t>“We define </a:t>
            </a:r>
            <a:r>
              <a:rPr lang="en-US" dirty="0" err="1" smtClean="0"/>
              <a:t>transability</a:t>
            </a:r>
            <a:r>
              <a:rPr lang="en-US" dirty="0" smtClean="0"/>
              <a:t> as the desire or the need for a person identified as able-bodied by other people to transform his or her body to obtain a physical impairment,” says Alexandre </a:t>
            </a:r>
            <a:r>
              <a:rPr lang="en-US" dirty="0" err="1" smtClean="0"/>
              <a:t>Baril</a:t>
            </a:r>
            <a:r>
              <a:rPr lang="en-US" dirty="0" smtClean="0"/>
              <a:t>, a Quebec born academic who will present on “</a:t>
            </a:r>
            <a:r>
              <a:rPr lang="en-US" dirty="0" err="1" smtClean="0"/>
              <a:t>transability</a:t>
            </a:r>
            <a:r>
              <a:rPr lang="en-US" dirty="0" smtClean="0"/>
              <a:t>” at this week’s Congress of the Social Sciences and Humanities at the University of Ottawa.</a:t>
            </a:r>
          </a:p>
          <a:p>
            <a:pPr marL="0" indent="0" fontAlgn="base">
              <a:buNone/>
            </a:pPr>
            <a:r>
              <a:rPr lang="en-US" dirty="0" smtClean="0"/>
              <a:t>“The person could want to become deaf, blind, amputee, paraplegic. </a:t>
            </a:r>
            <a:r>
              <a:rPr lang="en-US" b="1" u="sng" dirty="0" smtClean="0"/>
              <a:t>It’s a really, really strong desire</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National </a:t>
            </a:r>
            <a:r>
              <a:rPr lang="en-US" dirty="0" smtClean="0"/>
              <a:t>Post - http://news.nationalpost.com/news/canada/becoming-disabled-by-choice-not-chance-transabled-people-feel-like-impostors-in-their-fully-working-bodies</a:t>
            </a:r>
          </a:p>
          <a:p>
            <a:endParaRPr lang="en-US" dirty="0"/>
          </a:p>
        </p:txBody>
      </p:sp>
      <p:sp>
        <p:nvSpPr>
          <p:cNvPr id="4" name="Slide Number Placeholder 3"/>
          <p:cNvSpPr>
            <a:spLocks noGrp="1"/>
          </p:cNvSpPr>
          <p:nvPr>
            <p:ph type="sldNum" sz="quarter" idx="10"/>
          </p:nvPr>
        </p:nvSpPr>
        <p:spPr/>
        <p:txBody>
          <a:bodyPr/>
          <a:lstStyle/>
          <a:p>
            <a:fld id="{F2682547-31D4-4B02-AB03-C6FD98734083}" type="slidenum">
              <a:rPr lang="en-US" smtClean="0"/>
              <a:t>4</a:t>
            </a:fld>
            <a:endParaRPr lang="en-US"/>
          </a:p>
        </p:txBody>
      </p:sp>
    </p:spTree>
    <p:extLst>
      <p:ext uri="{BB962C8B-B14F-4D97-AF65-F5344CB8AC3E}">
        <p14:creationId xmlns:p14="http://schemas.microsoft.com/office/powerpoint/2010/main" val="127973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Clive Baldwin, …has interviewed 37 people worldwide who </a:t>
            </a:r>
            <a:r>
              <a:rPr lang="en-US" b="1" u="sng" dirty="0" smtClean="0"/>
              <a:t>identify</a:t>
            </a:r>
            <a:r>
              <a:rPr lang="en-US" dirty="0" smtClean="0"/>
              <a:t> as </a:t>
            </a:r>
            <a:r>
              <a:rPr lang="en-US" dirty="0" err="1" smtClean="0"/>
              <a:t>transabled</a:t>
            </a:r>
            <a:r>
              <a:rPr lang="en-US" dirty="0" smtClean="0"/>
              <a:t>. </a:t>
            </a:r>
          </a:p>
          <a:p>
            <a:pPr marL="0" indent="0">
              <a:buNone/>
            </a:pPr>
            <a:r>
              <a:rPr lang="en-US" dirty="0" smtClean="0"/>
              <a:t>Many … arrange “accidents” to help achieve the goal. One dropped an incredibly heavy concrete block on his legs — an attempt to injure himself so bad an amputation would be necessary. But doctors saved the leg. He limps, but it’s not the disability he wanted. </a:t>
            </a:r>
          </a:p>
          <a:p>
            <a:pPr marL="0" indent="0">
              <a:buNone/>
            </a:pPr>
            <a:r>
              <a:rPr lang="en-US" dirty="0" smtClean="0"/>
              <a:t>Some …  draw parallels to the experience many transgender people express of </a:t>
            </a:r>
            <a:r>
              <a:rPr lang="en-US" b="1" u="sng" dirty="0" smtClean="0"/>
              <a:t>not feeling like they’re in the right body</a:t>
            </a:r>
            <a:r>
              <a:rPr lang="en-US" dirty="0" smtClean="0"/>
              <a:t>.  </a:t>
            </a:r>
          </a:p>
          <a:p>
            <a:pPr marL="0" indent="0">
              <a:buNone/>
            </a:pPr>
            <a:r>
              <a:rPr lang="en-US" dirty="0" smtClean="0"/>
              <a:t>He suggests this is just another form of body diversity — like transgenderism — and amputation may help someone achieve similar goals as someone who, say, undergoes cosmetic surgery </a:t>
            </a:r>
            <a:r>
              <a:rPr lang="en-US" b="1" u="sng" dirty="0" smtClean="0"/>
              <a:t>to look more like who they believe their ideal selves to be</a:t>
            </a:r>
            <a:r>
              <a:rPr lang="en-US" dirty="0" smtClean="0"/>
              <a:t>. </a:t>
            </a:r>
          </a:p>
          <a:p>
            <a:pPr marL="0" indent="0">
              <a:buNone/>
            </a:pPr>
            <a:r>
              <a:rPr lang="en-US" dirty="0" smtClean="0"/>
              <a:t>In the late 1990s, Scottish surgeon Dr. Robert Smith amputated the legs of two patients at their request. [E]ach patient paid nearly $6,000 for their procedures. </a:t>
            </a:r>
          </a:p>
          <a:p>
            <a:r>
              <a:rPr lang="en-US" dirty="0" smtClean="0"/>
              <a:t>National </a:t>
            </a:r>
            <a:r>
              <a:rPr lang="en-US" dirty="0" smtClean="0"/>
              <a:t>Post - http://news.nationalpost.com/news/canada/becoming-disabled-by-choice-not-chance-transabled-people-feel-like-impostors-in-their-fully-working-bodies</a:t>
            </a:r>
            <a:endParaRPr lang="en-US" dirty="0"/>
          </a:p>
        </p:txBody>
      </p:sp>
      <p:sp>
        <p:nvSpPr>
          <p:cNvPr id="4" name="Slide Number Placeholder 3"/>
          <p:cNvSpPr>
            <a:spLocks noGrp="1"/>
          </p:cNvSpPr>
          <p:nvPr>
            <p:ph type="sldNum" sz="quarter" idx="10"/>
          </p:nvPr>
        </p:nvSpPr>
        <p:spPr/>
        <p:txBody>
          <a:bodyPr/>
          <a:lstStyle/>
          <a:p>
            <a:fld id="{F2682547-31D4-4B02-AB03-C6FD98734083}" type="slidenum">
              <a:rPr lang="en-US" smtClean="0"/>
              <a:t>5</a:t>
            </a:fld>
            <a:endParaRPr lang="en-US"/>
          </a:p>
        </p:txBody>
      </p:sp>
    </p:spTree>
    <p:extLst>
      <p:ext uri="{BB962C8B-B14F-4D97-AF65-F5344CB8AC3E}">
        <p14:creationId xmlns:p14="http://schemas.microsoft.com/office/powerpoint/2010/main" val="427001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 Genders on Facebook - http://www.thedailybeast.com/articles/2014/02/15/the-complete-glossary-of-facebook-s-51-gender-options.html</a:t>
            </a:r>
            <a:endParaRPr lang="en-US" dirty="0"/>
          </a:p>
        </p:txBody>
      </p:sp>
      <p:sp>
        <p:nvSpPr>
          <p:cNvPr id="4" name="Slide Number Placeholder 3"/>
          <p:cNvSpPr>
            <a:spLocks noGrp="1"/>
          </p:cNvSpPr>
          <p:nvPr>
            <p:ph type="sldNum" sz="quarter" idx="10"/>
          </p:nvPr>
        </p:nvSpPr>
        <p:spPr/>
        <p:txBody>
          <a:bodyPr/>
          <a:lstStyle/>
          <a:p>
            <a:fld id="{F2682547-31D4-4B02-AB03-C6FD98734083}" type="slidenum">
              <a:rPr lang="en-US" smtClean="0"/>
              <a:t>6</a:t>
            </a:fld>
            <a:endParaRPr lang="en-US"/>
          </a:p>
        </p:txBody>
      </p:sp>
    </p:spTree>
    <p:extLst>
      <p:ext uri="{BB962C8B-B14F-4D97-AF65-F5344CB8AC3E}">
        <p14:creationId xmlns:p14="http://schemas.microsoft.com/office/powerpoint/2010/main" val="57519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 Genders on Facebook - http://www.thedailybeast.com/articles/2014/02/15/the-complete-glossary-of-facebook-s-51-gender-options.html</a:t>
            </a:r>
            <a:endParaRPr lang="en-US" dirty="0"/>
          </a:p>
        </p:txBody>
      </p:sp>
      <p:sp>
        <p:nvSpPr>
          <p:cNvPr id="4" name="Slide Number Placeholder 3"/>
          <p:cNvSpPr>
            <a:spLocks noGrp="1"/>
          </p:cNvSpPr>
          <p:nvPr>
            <p:ph type="sldNum" sz="quarter" idx="10"/>
          </p:nvPr>
        </p:nvSpPr>
        <p:spPr/>
        <p:txBody>
          <a:bodyPr/>
          <a:lstStyle/>
          <a:p>
            <a:fld id="{F2682547-31D4-4B02-AB03-C6FD98734083}" type="slidenum">
              <a:rPr lang="en-US" smtClean="0"/>
              <a:t>22</a:t>
            </a:fld>
            <a:endParaRPr lang="en-US"/>
          </a:p>
        </p:txBody>
      </p:sp>
    </p:spTree>
    <p:extLst>
      <p:ext uri="{BB962C8B-B14F-4D97-AF65-F5344CB8AC3E}">
        <p14:creationId xmlns:p14="http://schemas.microsoft.com/office/powerpoint/2010/main" val="57519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was a time when everyone did what was right in his own eyes in Israel.  How did that go??</a:t>
            </a:r>
          </a:p>
          <a:p>
            <a:r>
              <a:rPr lang="en-US" baseline="0" dirty="0" smtClean="0"/>
              <a:t>Before there was any human government, everyone was doing what was right in his own eyes.  God had to destroy that world</a:t>
            </a:r>
            <a:endParaRPr lang="en-US" dirty="0"/>
          </a:p>
        </p:txBody>
      </p:sp>
      <p:sp>
        <p:nvSpPr>
          <p:cNvPr id="4" name="Slide Number Placeholder 3"/>
          <p:cNvSpPr>
            <a:spLocks noGrp="1"/>
          </p:cNvSpPr>
          <p:nvPr>
            <p:ph type="sldNum" sz="quarter" idx="10"/>
          </p:nvPr>
        </p:nvSpPr>
        <p:spPr/>
        <p:txBody>
          <a:bodyPr/>
          <a:lstStyle/>
          <a:p>
            <a:fld id="{F2682547-31D4-4B02-AB03-C6FD98734083}" type="slidenum">
              <a:rPr lang="en-US" smtClean="0"/>
              <a:t>24</a:t>
            </a:fld>
            <a:endParaRPr lang="en-US"/>
          </a:p>
        </p:txBody>
      </p:sp>
    </p:spTree>
    <p:extLst>
      <p:ext uri="{BB962C8B-B14F-4D97-AF65-F5344CB8AC3E}">
        <p14:creationId xmlns:p14="http://schemas.microsoft.com/office/powerpoint/2010/main" val="395654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was a time when everyone did what was right in his own eyes in Israel.  How did that go??</a:t>
            </a:r>
          </a:p>
          <a:p>
            <a:r>
              <a:rPr lang="en-US" baseline="0" dirty="0" smtClean="0"/>
              <a:t>Before there was any human government, everyone was doing what was right in his own eyes.  God had to destroy that world</a:t>
            </a:r>
            <a:endParaRPr lang="en-US" dirty="0"/>
          </a:p>
        </p:txBody>
      </p:sp>
      <p:sp>
        <p:nvSpPr>
          <p:cNvPr id="4" name="Slide Number Placeholder 3"/>
          <p:cNvSpPr>
            <a:spLocks noGrp="1"/>
          </p:cNvSpPr>
          <p:nvPr>
            <p:ph type="sldNum" sz="quarter" idx="10"/>
          </p:nvPr>
        </p:nvSpPr>
        <p:spPr/>
        <p:txBody>
          <a:bodyPr/>
          <a:lstStyle/>
          <a:p>
            <a:fld id="{F2682547-31D4-4B02-AB03-C6FD98734083}" type="slidenum">
              <a:rPr lang="en-US" smtClean="0"/>
              <a:t>25</a:t>
            </a:fld>
            <a:endParaRPr lang="en-US"/>
          </a:p>
        </p:txBody>
      </p:sp>
    </p:spTree>
    <p:extLst>
      <p:ext uri="{BB962C8B-B14F-4D97-AF65-F5344CB8AC3E}">
        <p14:creationId xmlns:p14="http://schemas.microsoft.com/office/powerpoint/2010/main" val="395654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47A16B-4F45-4FC1-A749-B579411D31D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7D31C-2327-4BEC-A1B0-AB674B4D4D00}" type="slidenum">
              <a:rPr lang="en-US" smtClean="0"/>
              <a:t>‹#›</a:t>
            </a:fld>
            <a:endParaRPr lang="en-US"/>
          </a:p>
        </p:txBody>
      </p:sp>
    </p:spTree>
    <p:extLst>
      <p:ext uri="{BB962C8B-B14F-4D97-AF65-F5344CB8AC3E}">
        <p14:creationId xmlns:p14="http://schemas.microsoft.com/office/powerpoint/2010/main" val="380460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A16B-4F45-4FC1-A749-B579411D31D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7D31C-2327-4BEC-A1B0-AB674B4D4D00}" type="slidenum">
              <a:rPr lang="en-US" smtClean="0"/>
              <a:t>‹#›</a:t>
            </a:fld>
            <a:endParaRPr lang="en-US"/>
          </a:p>
        </p:txBody>
      </p:sp>
    </p:spTree>
    <p:extLst>
      <p:ext uri="{BB962C8B-B14F-4D97-AF65-F5344CB8AC3E}">
        <p14:creationId xmlns:p14="http://schemas.microsoft.com/office/powerpoint/2010/main" val="3038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A16B-4F45-4FC1-A749-B579411D31D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7D31C-2327-4BEC-A1B0-AB674B4D4D00}" type="slidenum">
              <a:rPr lang="en-US" smtClean="0"/>
              <a:t>‹#›</a:t>
            </a:fld>
            <a:endParaRPr lang="en-US"/>
          </a:p>
        </p:txBody>
      </p:sp>
    </p:spTree>
    <p:extLst>
      <p:ext uri="{BB962C8B-B14F-4D97-AF65-F5344CB8AC3E}">
        <p14:creationId xmlns:p14="http://schemas.microsoft.com/office/powerpoint/2010/main" val="9595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A16B-4F45-4FC1-A749-B579411D31D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7D31C-2327-4BEC-A1B0-AB674B4D4D00}" type="slidenum">
              <a:rPr lang="en-US" smtClean="0"/>
              <a:t>‹#›</a:t>
            </a:fld>
            <a:endParaRPr lang="en-US"/>
          </a:p>
        </p:txBody>
      </p:sp>
    </p:spTree>
    <p:extLst>
      <p:ext uri="{BB962C8B-B14F-4D97-AF65-F5344CB8AC3E}">
        <p14:creationId xmlns:p14="http://schemas.microsoft.com/office/powerpoint/2010/main" val="314562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47A16B-4F45-4FC1-A749-B579411D31D7}" type="datetimeFigureOut">
              <a:rPr lang="en-US" smtClean="0"/>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7D31C-2327-4BEC-A1B0-AB674B4D4D00}" type="slidenum">
              <a:rPr lang="en-US" smtClean="0"/>
              <a:t>‹#›</a:t>
            </a:fld>
            <a:endParaRPr lang="en-US"/>
          </a:p>
        </p:txBody>
      </p:sp>
    </p:spTree>
    <p:extLst>
      <p:ext uri="{BB962C8B-B14F-4D97-AF65-F5344CB8AC3E}">
        <p14:creationId xmlns:p14="http://schemas.microsoft.com/office/powerpoint/2010/main" val="171634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47A16B-4F45-4FC1-A749-B579411D31D7}"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7D31C-2327-4BEC-A1B0-AB674B4D4D00}" type="slidenum">
              <a:rPr lang="en-US" smtClean="0"/>
              <a:t>‹#›</a:t>
            </a:fld>
            <a:endParaRPr lang="en-US"/>
          </a:p>
        </p:txBody>
      </p:sp>
    </p:spTree>
    <p:extLst>
      <p:ext uri="{BB962C8B-B14F-4D97-AF65-F5344CB8AC3E}">
        <p14:creationId xmlns:p14="http://schemas.microsoft.com/office/powerpoint/2010/main" val="247950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47A16B-4F45-4FC1-A749-B579411D31D7}" type="datetimeFigureOut">
              <a:rPr lang="en-US" smtClean="0"/>
              <a:t>9/22/2015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7D31C-2327-4BEC-A1B0-AB674B4D4D00}" type="slidenum">
              <a:rPr lang="en-US" smtClean="0"/>
              <a:t>‹#›</a:t>
            </a:fld>
            <a:endParaRPr lang="en-US"/>
          </a:p>
        </p:txBody>
      </p:sp>
    </p:spTree>
    <p:extLst>
      <p:ext uri="{BB962C8B-B14F-4D97-AF65-F5344CB8AC3E}">
        <p14:creationId xmlns:p14="http://schemas.microsoft.com/office/powerpoint/2010/main" val="411456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47A16B-4F45-4FC1-A749-B579411D31D7}" type="datetimeFigureOut">
              <a:rPr lang="en-US" smtClean="0"/>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7D31C-2327-4BEC-A1B0-AB674B4D4D00}" type="slidenum">
              <a:rPr lang="en-US" smtClean="0"/>
              <a:t>‹#›</a:t>
            </a:fld>
            <a:endParaRPr lang="en-US"/>
          </a:p>
        </p:txBody>
      </p:sp>
    </p:spTree>
    <p:extLst>
      <p:ext uri="{BB962C8B-B14F-4D97-AF65-F5344CB8AC3E}">
        <p14:creationId xmlns:p14="http://schemas.microsoft.com/office/powerpoint/2010/main" val="417803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7A16B-4F45-4FC1-A749-B579411D31D7}" type="datetimeFigureOut">
              <a:rPr lang="en-US" smtClean="0"/>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7D31C-2327-4BEC-A1B0-AB674B4D4D00}" type="slidenum">
              <a:rPr lang="en-US" smtClean="0"/>
              <a:t>‹#›</a:t>
            </a:fld>
            <a:endParaRPr lang="en-US"/>
          </a:p>
        </p:txBody>
      </p:sp>
    </p:spTree>
    <p:extLst>
      <p:ext uri="{BB962C8B-B14F-4D97-AF65-F5344CB8AC3E}">
        <p14:creationId xmlns:p14="http://schemas.microsoft.com/office/powerpoint/2010/main" val="382834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7A16B-4F45-4FC1-A749-B579411D31D7}"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7D31C-2327-4BEC-A1B0-AB674B4D4D00}" type="slidenum">
              <a:rPr lang="en-US" smtClean="0"/>
              <a:t>‹#›</a:t>
            </a:fld>
            <a:endParaRPr lang="en-US"/>
          </a:p>
        </p:txBody>
      </p:sp>
    </p:spTree>
    <p:extLst>
      <p:ext uri="{BB962C8B-B14F-4D97-AF65-F5344CB8AC3E}">
        <p14:creationId xmlns:p14="http://schemas.microsoft.com/office/powerpoint/2010/main" val="140917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7A16B-4F45-4FC1-A749-B579411D31D7}" type="datetimeFigureOut">
              <a:rPr lang="en-US" smtClean="0"/>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7D31C-2327-4BEC-A1B0-AB674B4D4D00}" type="slidenum">
              <a:rPr lang="en-US" smtClean="0"/>
              <a:t>‹#›</a:t>
            </a:fld>
            <a:endParaRPr lang="en-US"/>
          </a:p>
        </p:txBody>
      </p:sp>
    </p:spTree>
    <p:extLst>
      <p:ext uri="{BB962C8B-B14F-4D97-AF65-F5344CB8AC3E}">
        <p14:creationId xmlns:p14="http://schemas.microsoft.com/office/powerpoint/2010/main" val="166892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7A16B-4F45-4FC1-A749-B579411D31D7}" type="datetimeFigureOut">
              <a:rPr lang="en-US" smtClean="0"/>
              <a:t>9/22/2015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7D31C-2327-4BEC-A1B0-AB674B4D4D00}" type="slidenum">
              <a:rPr lang="en-US" smtClean="0"/>
              <a:t>‹#›</a:t>
            </a:fld>
            <a:endParaRPr lang="en-US"/>
          </a:p>
        </p:txBody>
      </p:sp>
    </p:spTree>
    <p:extLst>
      <p:ext uri="{BB962C8B-B14F-4D97-AF65-F5344CB8AC3E}">
        <p14:creationId xmlns:p14="http://schemas.microsoft.com/office/powerpoint/2010/main" val="842108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Yesterday, Today, and Forever</a:t>
            </a:r>
            <a:endParaRPr lang="en-US" dirty="0"/>
          </a:p>
        </p:txBody>
      </p:sp>
      <p:sp>
        <p:nvSpPr>
          <p:cNvPr id="3" name="Subtitle 2"/>
          <p:cNvSpPr>
            <a:spLocks noGrp="1"/>
          </p:cNvSpPr>
          <p:nvPr>
            <p:ph type="subTitle" idx="1"/>
          </p:nvPr>
        </p:nvSpPr>
        <p:spPr/>
        <p:txBody>
          <a:bodyPr/>
          <a:lstStyle/>
          <a:p>
            <a:r>
              <a:rPr lang="en-US" dirty="0" smtClean="0"/>
              <a:t>Putting our Identity, Morality and Reality on the Right Foundation</a:t>
            </a:r>
            <a:endParaRPr lang="en-US" dirty="0"/>
          </a:p>
        </p:txBody>
      </p:sp>
    </p:spTree>
    <p:extLst>
      <p:ext uri="{BB962C8B-B14F-4D97-AF65-F5344CB8AC3E}">
        <p14:creationId xmlns:p14="http://schemas.microsoft.com/office/powerpoint/2010/main" val="117587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am a Spirit, </a:t>
            </a:r>
            <a:br>
              <a:rPr lang="en-US" dirty="0" smtClean="0"/>
            </a:br>
            <a:r>
              <a:rPr lang="en-US" dirty="0" smtClean="0"/>
              <a:t>Made in the Image of God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Genesis 1:26–27 </a:t>
            </a:r>
            <a:r>
              <a:rPr lang="en-US" b="1" dirty="0" smtClean="0"/>
              <a:t>- </a:t>
            </a:r>
            <a:r>
              <a:rPr lang="en-US" dirty="0" smtClean="0"/>
              <a:t>Then </a:t>
            </a:r>
            <a:r>
              <a:rPr lang="en-US" dirty="0"/>
              <a:t>God said, “Let Us make man in Our image, according to Our likeness; let them have dominion over the fish of the sea, over the birds of the air, and over the cattle, over all the earth and over every creeping thing that creeps on the earth.” </a:t>
            </a:r>
            <a:r>
              <a:rPr lang="en-US" b="1" dirty="0"/>
              <a:t>27</a:t>
            </a:r>
            <a:r>
              <a:rPr lang="en-US" dirty="0"/>
              <a:t> So God created man in His own image; in the image of God He created him; male and female He created them. </a:t>
            </a:r>
          </a:p>
          <a:p>
            <a:pPr marL="0" indent="0">
              <a:buNone/>
            </a:pPr>
            <a:r>
              <a:rPr lang="en-US" b="1" dirty="0"/>
              <a:t>Genesis 2:7 </a:t>
            </a:r>
            <a:r>
              <a:rPr lang="en-US" b="1" dirty="0" smtClean="0"/>
              <a:t>-</a:t>
            </a:r>
            <a:r>
              <a:rPr lang="en-US" dirty="0" smtClean="0"/>
              <a:t>And </a:t>
            </a:r>
            <a:r>
              <a:rPr lang="en-US" dirty="0"/>
              <a:t>the </a:t>
            </a:r>
            <a:r>
              <a:rPr lang="en-US" cap="small" dirty="0"/>
              <a:t>Lord</a:t>
            </a:r>
            <a:r>
              <a:rPr lang="en-US" dirty="0"/>
              <a:t> God formed man of the dust of the ground, and breathed into his nostrils the breath of life; and man became a living being. </a:t>
            </a:r>
          </a:p>
          <a:p>
            <a:endParaRPr lang="en-US" dirty="0"/>
          </a:p>
        </p:txBody>
      </p:sp>
    </p:spTree>
    <p:extLst>
      <p:ext uri="{BB962C8B-B14F-4D97-AF65-F5344CB8AC3E}">
        <p14:creationId xmlns:p14="http://schemas.microsoft.com/office/powerpoint/2010/main" val="2383932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a:bodyPr>
          <a:lstStyle/>
          <a:p>
            <a:r>
              <a:rPr lang="en-US" dirty="0" smtClean="0"/>
              <a:t>I am a spirit, made in the image of God</a:t>
            </a:r>
          </a:p>
          <a:p>
            <a:r>
              <a:rPr lang="en-US" dirty="0" smtClean="0"/>
              <a:t>I am an immortal spirit</a:t>
            </a:r>
            <a:endParaRPr lang="en-US" dirty="0"/>
          </a:p>
        </p:txBody>
      </p:sp>
    </p:spTree>
    <p:extLst>
      <p:ext uri="{BB962C8B-B14F-4D97-AF65-F5344CB8AC3E}">
        <p14:creationId xmlns:p14="http://schemas.microsoft.com/office/powerpoint/2010/main" val="3787757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an immortal spirit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Revelation 14:9–11 </a:t>
            </a:r>
            <a:r>
              <a:rPr lang="en-US" b="1" dirty="0" smtClean="0"/>
              <a:t>- </a:t>
            </a:r>
            <a:r>
              <a:rPr lang="en-US" dirty="0" smtClean="0"/>
              <a:t>“</a:t>
            </a:r>
            <a:r>
              <a:rPr lang="en-US" dirty="0"/>
              <a:t>If anyone worships the beast and his image, </a:t>
            </a:r>
            <a:r>
              <a:rPr lang="en-US" dirty="0" smtClean="0"/>
              <a:t>… he </a:t>
            </a:r>
            <a:r>
              <a:rPr lang="en-US" dirty="0"/>
              <a:t>himself shall also drink of the wine of the wrath of </a:t>
            </a:r>
            <a:r>
              <a:rPr lang="en-US" dirty="0" smtClean="0"/>
              <a:t>God…. </a:t>
            </a:r>
            <a:r>
              <a:rPr lang="en-US" dirty="0"/>
              <a:t>He shall be tormented with fire and brimstone in the presence of the holy angels and in the presence of the Lamb. </a:t>
            </a:r>
            <a:r>
              <a:rPr lang="en-US" dirty="0" smtClean="0"/>
              <a:t> </a:t>
            </a:r>
            <a:r>
              <a:rPr lang="en-US" dirty="0"/>
              <a:t>And the smoke of their torment ascends </a:t>
            </a:r>
            <a:r>
              <a:rPr lang="en-US" b="1" u="sng" dirty="0"/>
              <a:t>forever and </a:t>
            </a:r>
            <a:r>
              <a:rPr lang="en-US" b="1" u="sng" dirty="0" smtClean="0"/>
              <a:t>ever</a:t>
            </a:r>
            <a:r>
              <a:rPr lang="en-US" dirty="0" smtClean="0"/>
              <a:t>; and they have no rest day or night.” </a:t>
            </a:r>
          </a:p>
          <a:p>
            <a:pPr marL="0" indent="0">
              <a:buNone/>
            </a:pPr>
            <a:r>
              <a:rPr lang="en-US" b="1" dirty="0"/>
              <a:t>Revelation 22:3–5 </a:t>
            </a:r>
            <a:r>
              <a:rPr lang="en-US" b="1" dirty="0" smtClean="0"/>
              <a:t>– </a:t>
            </a:r>
            <a:r>
              <a:rPr lang="en-US" dirty="0" smtClean="0"/>
              <a:t>… </a:t>
            </a:r>
            <a:r>
              <a:rPr lang="en-US" dirty="0"/>
              <a:t>His servants shall serve Him. </a:t>
            </a:r>
            <a:r>
              <a:rPr lang="en-US" dirty="0" smtClean="0"/>
              <a:t> </a:t>
            </a:r>
            <a:r>
              <a:rPr lang="en-US" dirty="0"/>
              <a:t>They shall see His face, and His name shall be on their foreheads. </a:t>
            </a:r>
            <a:r>
              <a:rPr lang="en-US" dirty="0" smtClean="0"/>
              <a:t> </a:t>
            </a:r>
            <a:r>
              <a:rPr lang="en-US" dirty="0"/>
              <a:t>There shall be no night there: They need no lamp nor light of the sun, for the Lord God gives them light. And they shall reign </a:t>
            </a:r>
            <a:r>
              <a:rPr lang="en-US" b="1" u="sng" dirty="0"/>
              <a:t>forever and ever</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71235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a:bodyPr>
          <a:lstStyle/>
          <a:p>
            <a:r>
              <a:rPr lang="en-US" dirty="0" smtClean="0"/>
              <a:t>I am a spirit, made in the image of God</a:t>
            </a:r>
          </a:p>
          <a:p>
            <a:r>
              <a:rPr lang="en-US" dirty="0" smtClean="0"/>
              <a:t>I am an immortal spirit</a:t>
            </a:r>
          </a:p>
          <a:p>
            <a:r>
              <a:rPr lang="en-US" dirty="0" smtClean="0"/>
              <a:t>I possess a mortal, physical human body</a:t>
            </a:r>
            <a:endParaRPr lang="en-US" dirty="0"/>
          </a:p>
        </p:txBody>
      </p:sp>
    </p:spTree>
    <p:extLst>
      <p:ext uri="{BB962C8B-B14F-4D97-AF65-F5344CB8AC3E}">
        <p14:creationId xmlns:p14="http://schemas.microsoft.com/office/powerpoint/2010/main" val="378775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Possess a Mortal Physical Body</a:t>
            </a:r>
            <a:endParaRPr lang="en-US" dirty="0"/>
          </a:p>
        </p:txBody>
      </p:sp>
      <p:sp>
        <p:nvSpPr>
          <p:cNvPr id="3" name="Content Placeholder 2"/>
          <p:cNvSpPr>
            <a:spLocks noGrp="1"/>
          </p:cNvSpPr>
          <p:nvPr>
            <p:ph idx="1"/>
          </p:nvPr>
        </p:nvSpPr>
        <p:spPr/>
        <p:txBody>
          <a:bodyPr/>
          <a:lstStyle/>
          <a:p>
            <a:pPr marL="0" indent="0">
              <a:buNone/>
            </a:pPr>
            <a:r>
              <a:rPr lang="en-US" b="1" dirty="0" smtClean="0"/>
              <a:t>Genesis 2:7 - </a:t>
            </a:r>
            <a:r>
              <a:rPr lang="en-US" dirty="0" smtClean="0"/>
              <a:t>And the </a:t>
            </a:r>
            <a:r>
              <a:rPr lang="en-US" cap="small" dirty="0" smtClean="0"/>
              <a:t>Lord</a:t>
            </a:r>
            <a:r>
              <a:rPr lang="en-US" dirty="0" smtClean="0"/>
              <a:t> God formed man of the dust of the ground, and breathed into his nostrils the breath of life; and man became a living being. </a:t>
            </a:r>
          </a:p>
          <a:p>
            <a:pPr marL="0" indent="0">
              <a:buNone/>
            </a:pPr>
            <a:r>
              <a:rPr lang="en-US" b="1" dirty="0" smtClean="0"/>
              <a:t>Genesis </a:t>
            </a:r>
            <a:r>
              <a:rPr lang="en-US" b="1" dirty="0"/>
              <a:t>3:19 </a:t>
            </a:r>
            <a:r>
              <a:rPr lang="en-US" b="1" dirty="0" smtClean="0"/>
              <a:t>- </a:t>
            </a:r>
            <a:r>
              <a:rPr lang="en-US" dirty="0" smtClean="0"/>
              <a:t>In </a:t>
            </a:r>
            <a:r>
              <a:rPr lang="en-US" dirty="0"/>
              <a:t>the sweat of your face you shall eat bread Till you return to the ground, For out of it you were taken; For dust you are, And to dust you shall return.” </a:t>
            </a:r>
          </a:p>
          <a:p>
            <a:endParaRPr lang="en-US" dirty="0"/>
          </a:p>
        </p:txBody>
      </p:sp>
    </p:spTree>
    <p:extLst>
      <p:ext uri="{BB962C8B-B14F-4D97-AF65-F5344CB8AC3E}">
        <p14:creationId xmlns:p14="http://schemas.microsoft.com/office/powerpoint/2010/main" val="3523542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a:bodyPr>
          <a:lstStyle/>
          <a:p>
            <a:r>
              <a:rPr lang="en-US" dirty="0" smtClean="0"/>
              <a:t>I am a spirit, made in the image of God</a:t>
            </a:r>
          </a:p>
          <a:p>
            <a:r>
              <a:rPr lang="en-US" dirty="0" smtClean="0"/>
              <a:t>I am an immortal spirit</a:t>
            </a:r>
          </a:p>
          <a:p>
            <a:r>
              <a:rPr lang="en-US" dirty="0" smtClean="0"/>
              <a:t>I possess a mortal, physical human body</a:t>
            </a:r>
          </a:p>
          <a:p>
            <a:r>
              <a:rPr lang="en-US" dirty="0" smtClean="0"/>
              <a:t>My physical body is either male or female</a:t>
            </a:r>
            <a:endParaRPr lang="en-US" dirty="0"/>
          </a:p>
        </p:txBody>
      </p:sp>
    </p:spTree>
    <p:extLst>
      <p:ext uri="{BB962C8B-B14F-4D97-AF65-F5344CB8AC3E}">
        <p14:creationId xmlns:p14="http://schemas.microsoft.com/office/powerpoint/2010/main" val="409294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am Male or Female </a:t>
            </a:r>
            <a:br>
              <a:rPr lang="en-US" dirty="0" smtClean="0"/>
            </a:br>
            <a:r>
              <a:rPr lang="en-US" dirty="0" smtClean="0"/>
              <a:t>in my Physical Body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Genesis 1:27 - </a:t>
            </a:r>
            <a:r>
              <a:rPr lang="en-US" dirty="0" smtClean="0"/>
              <a:t>So God created man in His own image; in the image of God He created him; male and female He created them. </a:t>
            </a:r>
          </a:p>
          <a:p>
            <a:pPr marL="0" indent="0">
              <a:buNone/>
            </a:pPr>
            <a:r>
              <a:rPr lang="en-US" b="1" dirty="0" smtClean="0"/>
              <a:t>Matthew </a:t>
            </a:r>
            <a:r>
              <a:rPr lang="en-US" b="1" dirty="0"/>
              <a:t>19:4–6 </a:t>
            </a:r>
            <a:r>
              <a:rPr lang="en-US" b="1" dirty="0" smtClean="0"/>
              <a:t>- </a:t>
            </a:r>
            <a:r>
              <a:rPr lang="en-US" dirty="0" smtClean="0"/>
              <a:t>And </a:t>
            </a:r>
            <a:r>
              <a:rPr lang="en-US" dirty="0"/>
              <a:t>He answered and said to them, “Have you not read that He who made them at the beginning ‘made them male and female,’ </a:t>
            </a:r>
            <a:r>
              <a:rPr lang="en-US" b="1" dirty="0"/>
              <a:t>5</a:t>
            </a:r>
            <a:r>
              <a:rPr lang="en-US" dirty="0"/>
              <a:t> and said, ‘For this reason a man shall leave his father and mother and be joined to his wife, and the two shall become one flesh’? </a:t>
            </a:r>
            <a:r>
              <a:rPr lang="en-US" b="1" dirty="0"/>
              <a:t>6</a:t>
            </a:r>
            <a:r>
              <a:rPr lang="en-US" dirty="0"/>
              <a:t> So then, they are no longer two but one flesh. Therefore what God has joined together, let not man separate.” </a:t>
            </a:r>
          </a:p>
          <a:p>
            <a:endParaRPr lang="en-US" dirty="0"/>
          </a:p>
        </p:txBody>
      </p:sp>
    </p:spTree>
    <p:extLst>
      <p:ext uri="{BB962C8B-B14F-4D97-AF65-F5344CB8AC3E}">
        <p14:creationId xmlns:p14="http://schemas.microsoft.com/office/powerpoint/2010/main" val="3832684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a:bodyPr>
          <a:lstStyle/>
          <a:p>
            <a:r>
              <a:rPr lang="en-US" dirty="0" smtClean="0"/>
              <a:t>I am a spirit, made in the image of God</a:t>
            </a:r>
          </a:p>
          <a:p>
            <a:r>
              <a:rPr lang="en-US" dirty="0" smtClean="0"/>
              <a:t>I am an immortal spirit</a:t>
            </a:r>
          </a:p>
          <a:p>
            <a:r>
              <a:rPr lang="en-US" dirty="0" smtClean="0"/>
              <a:t>I possess a mortal, physical human body</a:t>
            </a:r>
          </a:p>
          <a:p>
            <a:r>
              <a:rPr lang="en-US" dirty="0" smtClean="0"/>
              <a:t>My physical body is either male or female</a:t>
            </a:r>
          </a:p>
          <a:p>
            <a:r>
              <a:rPr lang="en-US" dirty="0" smtClean="0"/>
              <a:t>I am different from every other person that has ever existed, resulting in unique possibilities as well as unique limitations</a:t>
            </a:r>
            <a:endParaRPr lang="en-US" dirty="0"/>
          </a:p>
        </p:txBody>
      </p:sp>
    </p:spTree>
    <p:extLst>
      <p:ext uri="{BB962C8B-B14F-4D97-AF65-F5344CB8AC3E}">
        <p14:creationId xmlns:p14="http://schemas.microsoft.com/office/powerpoint/2010/main" val="3017266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Unique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Psalm 139:13–14 </a:t>
            </a:r>
            <a:r>
              <a:rPr lang="en-US" b="1" dirty="0" smtClean="0"/>
              <a:t>- </a:t>
            </a:r>
            <a:r>
              <a:rPr lang="en-US" dirty="0" smtClean="0"/>
              <a:t>For </a:t>
            </a:r>
            <a:r>
              <a:rPr lang="en-US" dirty="0"/>
              <a:t>you formed my inward parts; you knitted me together in my mother’s womb. </a:t>
            </a:r>
            <a:r>
              <a:rPr lang="en-US" b="1" dirty="0"/>
              <a:t>14</a:t>
            </a:r>
            <a:r>
              <a:rPr lang="en-US" dirty="0"/>
              <a:t> I praise you, for I am fearfully and wonderfully made. Wonderful are your works; my soul knows it very well. </a:t>
            </a:r>
          </a:p>
          <a:p>
            <a:pPr marL="0" indent="0">
              <a:buNone/>
            </a:pPr>
            <a:r>
              <a:rPr lang="en-US" b="1" dirty="0" smtClean="0"/>
              <a:t>1 Corinthians 12:14–17 - </a:t>
            </a:r>
            <a:r>
              <a:rPr lang="en-US" dirty="0" smtClean="0"/>
              <a:t>For in fact the body is not one member but many. </a:t>
            </a:r>
            <a:r>
              <a:rPr lang="en-US" b="1" dirty="0" smtClean="0"/>
              <a:t>15</a:t>
            </a:r>
            <a:r>
              <a:rPr lang="en-US" dirty="0" smtClean="0"/>
              <a:t> If the foot should say, “Because I am not a hand, I am not of the body,” is it therefore not of the body? </a:t>
            </a:r>
            <a:r>
              <a:rPr lang="en-US" b="1" dirty="0" smtClean="0"/>
              <a:t>16</a:t>
            </a:r>
            <a:r>
              <a:rPr lang="en-US" dirty="0" smtClean="0"/>
              <a:t> And if the ear should say, “Because I am not an eye, I am not of the body,” is it therefore not of the body? </a:t>
            </a:r>
            <a:r>
              <a:rPr lang="en-US" b="1" dirty="0" smtClean="0"/>
              <a:t>17</a:t>
            </a:r>
            <a:r>
              <a:rPr lang="en-US" dirty="0" smtClean="0"/>
              <a:t> If the whole body were an eye, where would be the hearing? If the whole were hearing, where would be the smelling? </a:t>
            </a:r>
          </a:p>
          <a:p>
            <a:endParaRPr lang="en-US" dirty="0"/>
          </a:p>
        </p:txBody>
      </p:sp>
    </p:spTree>
    <p:extLst>
      <p:ext uri="{BB962C8B-B14F-4D97-AF65-F5344CB8AC3E}">
        <p14:creationId xmlns:p14="http://schemas.microsoft.com/office/powerpoint/2010/main" val="3375450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a:bodyPr>
          <a:lstStyle/>
          <a:p>
            <a:r>
              <a:rPr lang="en-US" dirty="0" smtClean="0"/>
              <a:t>I am a spirit, made in the image of God</a:t>
            </a:r>
          </a:p>
          <a:p>
            <a:r>
              <a:rPr lang="en-US" dirty="0" smtClean="0"/>
              <a:t>I am an immortal spirit</a:t>
            </a:r>
          </a:p>
          <a:p>
            <a:r>
              <a:rPr lang="en-US" dirty="0" smtClean="0"/>
              <a:t>I possess a mortal, physical human body</a:t>
            </a:r>
          </a:p>
          <a:p>
            <a:r>
              <a:rPr lang="en-US" dirty="0" smtClean="0"/>
              <a:t>My physical body is either male or female</a:t>
            </a:r>
          </a:p>
          <a:p>
            <a:r>
              <a:rPr lang="en-US" dirty="0" smtClean="0"/>
              <a:t>I am different from every other person that has ever existed, resulting in unique possibilities as well as unique </a:t>
            </a:r>
            <a:r>
              <a:rPr lang="en-US" dirty="0" smtClean="0"/>
              <a:t>limitations</a:t>
            </a:r>
          </a:p>
          <a:p>
            <a:r>
              <a:rPr lang="en-US" dirty="0" smtClean="0"/>
              <a:t>I </a:t>
            </a:r>
            <a:r>
              <a:rPr lang="en-US" dirty="0" smtClean="0"/>
              <a:t>am what I am because of the “I AM”</a:t>
            </a:r>
            <a:endParaRPr lang="en-US" dirty="0"/>
          </a:p>
        </p:txBody>
      </p:sp>
    </p:spTree>
    <p:extLst>
      <p:ext uri="{BB962C8B-B14F-4D97-AF65-F5344CB8AC3E}">
        <p14:creationId xmlns:p14="http://schemas.microsoft.com/office/powerpoint/2010/main" val="275219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a:bodyPr>
          <a:lstStyle/>
          <a:p>
            <a:r>
              <a:rPr lang="en-US" dirty="0" smtClean="0"/>
              <a:t>I can be anything I want to be</a:t>
            </a:r>
          </a:p>
          <a:p>
            <a:r>
              <a:rPr lang="en-US" dirty="0" smtClean="0"/>
              <a:t>I have complete freedom in defining myself and determining my own identity</a:t>
            </a:r>
            <a:endParaRPr lang="en-US" dirty="0"/>
          </a:p>
          <a:p>
            <a:r>
              <a:rPr lang="en-US" dirty="0" smtClean="0"/>
              <a:t>The internal truth I discover about myself supersedes all external “truths”</a:t>
            </a:r>
          </a:p>
          <a:p>
            <a:r>
              <a:rPr lang="en-US" dirty="0" smtClean="0"/>
              <a:t>My personal truth is my reality, regardless of how it may conflict with “the real world”</a:t>
            </a:r>
          </a:p>
        </p:txBody>
      </p:sp>
    </p:spTree>
    <p:extLst>
      <p:ext uri="{BB962C8B-B14F-4D97-AF65-F5344CB8AC3E}">
        <p14:creationId xmlns:p14="http://schemas.microsoft.com/office/powerpoint/2010/main" val="3642711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who I am because of the I AM</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Exodus 3:13–14 </a:t>
            </a:r>
            <a:r>
              <a:rPr lang="en-US" b="1" dirty="0" smtClean="0"/>
              <a:t>- </a:t>
            </a:r>
            <a:r>
              <a:rPr lang="en-US" dirty="0" smtClean="0"/>
              <a:t>Then </a:t>
            </a:r>
            <a:r>
              <a:rPr lang="en-US" dirty="0"/>
              <a:t>Moses said to God, “If I come to the people of Israel and say to them, ‘The God of your fathers has sent me to you,’ and they ask me, ‘What is his name?’ what shall I say to them?” </a:t>
            </a:r>
            <a:r>
              <a:rPr lang="en-US" b="1" dirty="0"/>
              <a:t>14</a:t>
            </a:r>
            <a:r>
              <a:rPr lang="en-US" dirty="0"/>
              <a:t> God said to Moses, “</a:t>
            </a:r>
            <a:r>
              <a:rPr lang="en-US" b="1" u="sng" cap="small" dirty="0"/>
              <a:t>I am who I am</a:t>
            </a:r>
            <a:r>
              <a:rPr lang="en-US" dirty="0"/>
              <a:t>.” And he said, “Say this to the people of Israel, ‘</a:t>
            </a:r>
            <a:r>
              <a:rPr lang="en-US" b="1" u="sng" cap="small" dirty="0"/>
              <a:t>I am</a:t>
            </a:r>
            <a:r>
              <a:rPr lang="en-US" b="1" u="sng" dirty="0"/>
              <a:t> </a:t>
            </a:r>
            <a:r>
              <a:rPr lang="en-US" dirty="0"/>
              <a:t>has sent me to you.’ ” </a:t>
            </a:r>
            <a:endParaRPr lang="en-US" dirty="0" smtClean="0"/>
          </a:p>
          <a:p>
            <a:pPr marL="0" indent="0">
              <a:buNone/>
            </a:pPr>
            <a:r>
              <a:rPr lang="en-US" b="1" dirty="0"/>
              <a:t>Exodus 20:1–3 </a:t>
            </a:r>
            <a:r>
              <a:rPr lang="en-US" b="1" dirty="0" smtClean="0"/>
              <a:t>- </a:t>
            </a:r>
            <a:r>
              <a:rPr lang="en-US" dirty="0" smtClean="0"/>
              <a:t>And </a:t>
            </a:r>
            <a:r>
              <a:rPr lang="en-US" dirty="0"/>
              <a:t>God spoke all these words, saying: </a:t>
            </a:r>
            <a:r>
              <a:rPr lang="en-US" b="1" dirty="0"/>
              <a:t>2</a:t>
            </a:r>
            <a:r>
              <a:rPr lang="en-US" dirty="0"/>
              <a:t> “</a:t>
            </a:r>
            <a:r>
              <a:rPr lang="en-US" b="1" u="sng" dirty="0"/>
              <a:t>I am the </a:t>
            </a:r>
            <a:r>
              <a:rPr lang="en-US" b="1" u="sng" cap="small" dirty="0"/>
              <a:t>Lord</a:t>
            </a:r>
            <a:r>
              <a:rPr lang="en-US" b="1" u="sng" dirty="0"/>
              <a:t> </a:t>
            </a:r>
            <a:r>
              <a:rPr lang="en-US" dirty="0"/>
              <a:t>your God, who brought you out of the land of Egypt, out of the house of bondage. </a:t>
            </a:r>
            <a:r>
              <a:rPr lang="en-US" b="1" dirty="0"/>
              <a:t>3</a:t>
            </a:r>
            <a:r>
              <a:rPr lang="en-US" dirty="0"/>
              <a:t> “You shall have no other gods before Me. </a:t>
            </a:r>
          </a:p>
          <a:p>
            <a:pPr marL="0" indent="0">
              <a:buNone/>
            </a:pPr>
            <a:endParaRPr lang="en-US" dirty="0"/>
          </a:p>
        </p:txBody>
      </p:sp>
    </p:spTree>
    <p:extLst>
      <p:ext uri="{BB962C8B-B14F-4D97-AF65-F5344CB8AC3E}">
        <p14:creationId xmlns:p14="http://schemas.microsoft.com/office/powerpoint/2010/main" val="371254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Corinthians 15:9–10 (NKJV) </a:t>
            </a:r>
            <a:endParaRPr lang="en-US" dirty="0"/>
          </a:p>
        </p:txBody>
      </p:sp>
      <p:sp>
        <p:nvSpPr>
          <p:cNvPr id="3" name="Content Placeholder 2"/>
          <p:cNvSpPr>
            <a:spLocks noGrp="1"/>
          </p:cNvSpPr>
          <p:nvPr>
            <p:ph idx="1"/>
          </p:nvPr>
        </p:nvSpPr>
        <p:spPr/>
        <p:txBody>
          <a:bodyPr/>
          <a:lstStyle/>
          <a:p>
            <a:pPr marL="0" indent="0">
              <a:buNone/>
            </a:pPr>
            <a:r>
              <a:rPr lang="en-US" dirty="0" smtClean="0"/>
              <a:t>For </a:t>
            </a:r>
            <a:r>
              <a:rPr lang="en-US" dirty="0"/>
              <a:t>I am the least of the apostles, who am not worthy to be called an apostle, because I persecuted the church of God. </a:t>
            </a:r>
            <a:r>
              <a:rPr lang="en-US" b="1" dirty="0"/>
              <a:t>10</a:t>
            </a:r>
            <a:r>
              <a:rPr lang="en-US" dirty="0"/>
              <a:t> But </a:t>
            </a:r>
            <a:r>
              <a:rPr lang="en-US" b="1" u="sng" dirty="0"/>
              <a:t>by the grace of God I am what I am</a:t>
            </a:r>
            <a:r>
              <a:rPr lang="en-US" dirty="0"/>
              <a:t>, and His grace toward me was not in vain; but I labored more abundantly than they all, yet not I, but the grace of God which was with me. </a:t>
            </a:r>
          </a:p>
          <a:p>
            <a:endParaRPr lang="en-US" dirty="0"/>
          </a:p>
        </p:txBody>
      </p:sp>
    </p:spTree>
    <p:extLst>
      <p:ext uri="{BB962C8B-B14F-4D97-AF65-F5344CB8AC3E}">
        <p14:creationId xmlns:p14="http://schemas.microsoft.com/office/powerpoint/2010/main" val="340662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 The World’s Answers</a:t>
            </a:r>
            <a:endParaRPr lang="en-US" dirty="0"/>
          </a:p>
        </p:txBody>
      </p:sp>
      <p:sp>
        <p:nvSpPr>
          <p:cNvPr id="3" name="Content Placeholder 2"/>
          <p:cNvSpPr>
            <a:spLocks noGrp="1"/>
          </p:cNvSpPr>
          <p:nvPr>
            <p:ph idx="1"/>
          </p:nvPr>
        </p:nvSpPr>
        <p:spPr/>
        <p:txBody>
          <a:bodyPr>
            <a:normAutofit/>
          </a:bodyPr>
          <a:lstStyle/>
          <a:p>
            <a:r>
              <a:rPr lang="en-US" dirty="0" smtClean="0"/>
              <a:t>I can be anything I want to be</a:t>
            </a:r>
          </a:p>
          <a:p>
            <a:r>
              <a:rPr lang="en-US" dirty="0" smtClean="0"/>
              <a:t>I have complete freedom in defining myself and determining my own identity</a:t>
            </a:r>
            <a:endParaRPr lang="en-US" dirty="0"/>
          </a:p>
          <a:p>
            <a:r>
              <a:rPr lang="en-US" dirty="0" smtClean="0"/>
              <a:t>The internal truth I discover about myself supersedes all external “truths”</a:t>
            </a:r>
          </a:p>
          <a:p>
            <a:r>
              <a:rPr lang="en-US" dirty="0" smtClean="0"/>
              <a:t>My personal truth is my reality, regardless of how it may conflict with “the real world”</a:t>
            </a:r>
          </a:p>
          <a:p>
            <a:r>
              <a:rPr lang="en-US" b="1" u="sng" dirty="0" smtClean="0"/>
              <a:t>The wrong answers produce confusion!</a:t>
            </a:r>
          </a:p>
        </p:txBody>
      </p:sp>
    </p:spTree>
    <p:extLst>
      <p:ext uri="{BB962C8B-B14F-4D97-AF65-F5344CB8AC3E}">
        <p14:creationId xmlns:p14="http://schemas.microsoft.com/office/powerpoint/2010/main" val="2244815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 God’s answers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 am a spirit, made in the image of God</a:t>
            </a:r>
          </a:p>
          <a:p>
            <a:r>
              <a:rPr lang="en-US" dirty="0" smtClean="0"/>
              <a:t>I am an immortal spirit</a:t>
            </a:r>
          </a:p>
          <a:p>
            <a:r>
              <a:rPr lang="en-US" dirty="0" smtClean="0"/>
              <a:t>I possess a mortal, physical human body</a:t>
            </a:r>
          </a:p>
          <a:p>
            <a:r>
              <a:rPr lang="en-US" dirty="0" smtClean="0"/>
              <a:t>My physical body is either male or female</a:t>
            </a:r>
          </a:p>
          <a:p>
            <a:r>
              <a:rPr lang="en-US" dirty="0" smtClean="0"/>
              <a:t>I am different from every other person that has ever existed, resulting in unique possibilities as well as unique limitations</a:t>
            </a:r>
          </a:p>
          <a:p>
            <a:r>
              <a:rPr lang="en-US" dirty="0" smtClean="0"/>
              <a:t>I </a:t>
            </a:r>
            <a:r>
              <a:rPr lang="en-US" dirty="0" smtClean="0"/>
              <a:t>am what I am because of the “I AM”</a:t>
            </a:r>
          </a:p>
          <a:p>
            <a:r>
              <a:rPr lang="en-US" b="1" u="sng" dirty="0" smtClean="0"/>
              <a:t>The right answers produce PEACE!</a:t>
            </a:r>
            <a:endParaRPr lang="en-US" b="1" u="sng" dirty="0"/>
          </a:p>
        </p:txBody>
      </p:sp>
    </p:spTree>
    <p:extLst>
      <p:ext uri="{BB962C8B-B14F-4D97-AF65-F5344CB8AC3E}">
        <p14:creationId xmlns:p14="http://schemas.microsoft.com/office/powerpoint/2010/main" val="3395750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Right &amp; Wrong?</a:t>
            </a:r>
            <a:br>
              <a:rPr lang="en-US" dirty="0" smtClean="0"/>
            </a:br>
            <a:r>
              <a:rPr lang="en-US" dirty="0" smtClean="0"/>
              <a:t>The World’s Answers</a:t>
            </a:r>
            <a:endParaRPr lang="en-US" dirty="0"/>
          </a:p>
        </p:txBody>
      </p:sp>
      <p:sp>
        <p:nvSpPr>
          <p:cNvPr id="4" name="Text Placeholder 3"/>
          <p:cNvSpPr>
            <a:spLocks noGrp="1"/>
          </p:cNvSpPr>
          <p:nvPr>
            <p:ph type="body" idx="1"/>
          </p:nvPr>
        </p:nvSpPr>
        <p:spPr/>
        <p:txBody>
          <a:bodyPr/>
          <a:lstStyle/>
          <a:p>
            <a:r>
              <a:rPr lang="en-US" dirty="0" smtClean="0"/>
              <a:t>Society Decides</a:t>
            </a:r>
            <a:endParaRPr lang="en-US" dirty="0"/>
          </a:p>
        </p:txBody>
      </p:sp>
      <p:sp>
        <p:nvSpPr>
          <p:cNvPr id="5" name="Content Placeholder 4"/>
          <p:cNvSpPr>
            <a:spLocks noGrp="1"/>
          </p:cNvSpPr>
          <p:nvPr>
            <p:ph sz="half" idx="2"/>
          </p:nvPr>
        </p:nvSpPr>
        <p:spPr/>
        <p:txBody>
          <a:bodyPr>
            <a:normAutofit/>
          </a:bodyPr>
          <a:lstStyle/>
          <a:p>
            <a:r>
              <a:rPr lang="en-US" dirty="0" smtClean="0"/>
              <a:t>Popular opinion OR the state determines morality</a:t>
            </a:r>
          </a:p>
          <a:p>
            <a:r>
              <a:rPr lang="en-US" dirty="0" smtClean="0"/>
              <a:t>Morality changes with each successive decade or ruler</a:t>
            </a:r>
          </a:p>
          <a:p>
            <a:r>
              <a:rPr lang="en-US" dirty="0" smtClean="0"/>
              <a:t>No absolutes in morality</a:t>
            </a:r>
          </a:p>
          <a:p>
            <a:r>
              <a:rPr lang="en-US" dirty="0" smtClean="0"/>
              <a:t>Absolute tyranny of society over the individual</a:t>
            </a:r>
            <a:endParaRPr lang="en-US" dirty="0"/>
          </a:p>
        </p:txBody>
      </p:sp>
      <p:sp>
        <p:nvSpPr>
          <p:cNvPr id="6" name="Text Placeholder 5"/>
          <p:cNvSpPr>
            <a:spLocks noGrp="1"/>
          </p:cNvSpPr>
          <p:nvPr>
            <p:ph type="body" sz="quarter" idx="3"/>
          </p:nvPr>
        </p:nvSpPr>
        <p:spPr/>
        <p:txBody>
          <a:bodyPr/>
          <a:lstStyle/>
          <a:p>
            <a:endParaRPr lang="en-US" dirty="0"/>
          </a:p>
        </p:txBody>
      </p:sp>
      <p:sp>
        <p:nvSpPr>
          <p:cNvPr id="7" name="Content Placeholder 6"/>
          <p:cNvSpPr>
            <a:spLocks noGrp="1"/>
          </p:cNvSpPr>
          <p:nvPr>
            <p:ph sz="quarter" idx="4"/>
          </p:nvPr>
        </p:nvSpPr>
        <p:spPr>
          <a:xfrm>
            <a:off x="4645025" y="2174874"/>
            <a:ext cx="4041775" cy="4302125"/>
          </a:xfrm>
        </p:spPr>
        <p:txBody>
          <a:bodyPr>
            <a:normAutofit/>
          </a:bodyPr>
          <a:lstStyle/>
          <a:p>
            <a:endParaRPr lang="en-US" dirty="0"/>
          </a:p>
        </p:txBody>
      </p:sp>
    </p:spTree>
    <p:extLst>
      <p:ext uri="{BB962C8B-B14F-4D97-AF65-F5344CB8AC3E}">
        <p14:creationId xmlns:p14="http://schemas.microsoft.com/office/powerpoint/2010/main" val="2781305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Right &amp; Wrong?</a:t>
            </a:r>
            <a:br>
              <a:rPr lang="en-US" dirty="0" smtClean="0"/>
            </a:br>
            <a:r>
              <a:rPr lang="en-US" dirty="0" smtClean="0"/>
              <a:t>The World’s Answers</a:t>
            </a:r>
            <a:endParaRPr lang="en-US" dirty="0"/>
          </a:p>
        </p:txBody>
      </p:sp>
      <p:sp>
        <p:nvSpPr>
          <p:cNvPr id="4" name="Text Placeholder 3"/>
          <p:cNvSpPr>
            <a:spLocks noGrp="1"/>
          </p:cNvSpPr>
          <p:nvPr>
            <p:ph type="body" idx="1"/>
          </p:nvPr>
        </p:nvSpPr>
        <p:spPr/>
        <p:txBody>
          <a:bodyPr/>
          <a:lstStyle/>
          <a:p>
            <a:r>
              <a:rPr lang="en-US" dirty="0" smtClean="0"/>
              <a:t>Society Decides</a:t>
            </a:r>
            <a:endParaRPr lang="en-US" dirty="0"/>
          </a:p>
        </p:txBody>
      </p:sp>
      <p:sp>
        <p:nvSpPr>
          <p:cNvPr id="5" name="Content Placeholder 4"/>
          <p:cNvSpPr>
            <a:spLocks noGrp="1"/>
          </p:cNvSpPr>
          <p:nvPr>
            <p:ph sz="half" idx="2"/>
          </p:nvPr>
        </p:nvSpPr>
        <p:spPr/>
        <p:txBody>
          <a:bodyPr>
            <a:normAutofit/>
          </a:bodyPr>
          <a:lstStyle/>
          <a:p>
            <a:r>
              <a:rPr lang="en-US" dirty="0" smtClean="0"/>
              <a:t>Popular opinion OR the state determines morality</a:t>
            </a:r>
          </a:p>
          <a:p>
            <a:r>
              <a:rPr lang="en-US" dirty="0" smtClean="0"/>
              <a:t>Morality changes with each successive decade or ruler</a:t>
            </a:r>
          </a:p>
          <a:p>
            <a:r>
              <a:rPr lang="en-US" dirty="0" smtClean="0"/>
              <a:t>No absolutes in morality</a:t>
            </a:r>
          </a:p>
          <a:p>
            <a:r>
              <a:rPr lang="en-US" dirty="0" smtClean="0"/>
              <a:t>Absolute tyranny of society over the individual</a:t>
            </a:r>
            <a:endParaRPr lang="en-US" dirty="0"/>
          </a:p>
        </p:txBody>
      </p:sp>
      <p:sp>
        <p:nvSpPr>
          <p:cNvPr id="6" name="Text Placeholder 5"/>
          <p:cNvSpPr>
            <a:spLocks noGrp="1"/>
          </p:cNvSpPr>
          <p:nvPr>
            <p:ph type="body" sz="quarter" idx="3"/>
          </p:nvPr>
        </p:nvSpPr>
        <p:spPr/>
        <p:txBody>
          <a:bodyPr/>
          <a:lstStyle/>
          <a:p>
            <a:r>
              <a:rPr lang="en-US" dirty="0" smtClean="0"/>
              <a:t>The Individual Decides</a:t>
            </a:r>
            <a:endParaRPr lang="en-US" dirty="0"/>
          </a:p>
        </p:txBody>
      </p:sp>
      <p:sp>
        <p:nvSpPr>
          <p:cNvPr id="7" name="Content Placeholder 6"/>
          <p:cNvSpPr>
            <a:spLocks noGrp="1"/>
          </p:cNvSpPr>
          <p:nvPr>
            <p:ph sz="quarter" idx="4"/>
          </p:nvPr>
        </p:nvSpPr>
        <p:spPr>
          <a:xfrm>
            <a:off x="4645025" y="2174874"/>
            <a:ext cx="4041775" cy="4302125"/>
          </a:xfrm>
        </p:spPr>
        <p:txBody>
          <a:bodyPr>
            <a:normAutofit/>
          </a:bodyPr>
          <a:lstStyle/>
          <a:p>
            <a:r>
              <a:rPr lang="en-US" dirty="0" smtClean="0"/>
              <a:t>Each individual can determine what is right and wrong for his/herself</a:t>
            </a:r>
          </a:p>
          <a:p>
            <a:r>
              <a:rPr lang="en-US" dirty="0" smtClean="0"/>
              <a:t>Perfect liberty &amp; perfect anarchy</a:t>
            </a:r>
          </a:p>
          <a:p>
            <a:r>
              <a:rPr lang="en-US" dirty="0" smtClean="0"/>
              <a:t>Morality changes from person to person</a:t>
            </a:r>
          </a:p>
          <a:p>
            <a:r>
              <a:rPr lang="en-US" dirty="0" smtClean="0"/>
              <a:t>No certainty in morality</a:t>
            </a:r>
          </a:p>
          <a:p>
            <a:r>
              <a:rPr lang="en-US" dirty="0" smtClean="0"/>
              <a:t>Certainty of oppression and moral decline</a:t>
            </a:r>
          </a:p>
          <a:p>
            <a:endParaRPr lang="en-US" dirty="0"/>
          </a:p>
        </p:txBody>
      </p:sp>
    </p:spTree>
    <p:extLst>
      <p:ext uri="{BB962C8B-B14F-4D97-AF65-F5344CB8AC3E}">
        <p14:creationId xmlns:p14="http://schemas.microsoft.com/office/powerpoint/2010/main" val="2617784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Genesis 6:5–12 (NKJV) </a:t>
            </a:r>
            <a:endParaRPr lang="en-US" dirty="0"/>
          </a:p>
        </p:txBody>
      </p:sp>
      <p:sp>
        <p:nvSpPr>
          <p:cNvPr id="8" name="Content Placeholder 7"/>
          <p:cNvSpPr>
            <a:spLocks noGrp="1"/>
          </p:cNvSpPr>
          <p:nvPr>
            <p:ph idx="1"/>
          </p:nvPr>
        </p:nvSpPr>
        <p:spPr/>
        <p:txBody>
          <a:bodyPr>
            <a:normAutofit lnSpcReduction="10000"/>
          </a:bodyPr>
          <a:lstStyle/>
          <a:p>
            <a:pPr marL="0" indent="0">
              <a:buNone/>
            </a:pPr>
            <a:r>
              <a:rPr lang="en-US" dirty="0" smtClean="0"/>
              <a:t>Then </a:t>
            </a:r>
            <a:r>
              <a:rPr lang="en-US" dirty="0"/>
              <a:t>the </a:t>
            </a:r>
            <a:r>
              <a:rPr lang="en-US" cap="small" dirty="0"/>
              <a:t>Lord</a:t>
            </a:r>
            <a:r>
              <a:rPr lang="en-US" dirty="0"/>
              <a:t> saw that the wickedness of man was great in the earth, and that every intent of the thoughts of his heart was only evil continually. </a:t>
            </a:r>
            <a:r>
              <a:rPr lang="en-US" b="1" dirty="0"/>
              <a:t>6</a:t>
            </a:r>
            <a:r>
              <a:rPr lang="en-US" dirty="0"/>
              <a:t> And the </a:t>
            </a:r>
            <a:r>
              <a:rPr lang="en-US" cap="small" dirty="0"/>
              <a:t>Lord</a:t>
            </a:r>
            <a:r>
              <a:rPr lang="en-US" dirty="0"/>
              <a:t> was sorry that He had made man on the earth, and He was grieved in His heart. </a:t>
            </a:r>
            <a:r>
              <a:rPr lang="en-US" dirty="0" smtClean="0"/>
              <a:t>… </a:t>
            </a:r>
            <a:r>
              <a:rPr lang="en-US" b="1" dirty="0" smtClean="0"/>
              <a:t>11</a:t>
            </a:r>
            <a:r>
              <a:rPr lang="en-US" dirty="0" smtClean="0"/>
              <a:t> </a:t>
            </a:r>
            <a:r>
              <a:rPr lang="en-US" dirty="0"/>
              <a:t>The earth also was corrupt before God, and the earth was filled with violence. </a:t>
            </a:r>
            <a:r>
              <a:rPr lang="en-US" b="1" dirty="0"/>
              <a:t>12</a:t>
            </a:r>
            <a:r>
              <a:rPr lang="en-US" dirty="0"/>
              <a:t> So God looked upon the earth, and indeed it was corrupt; for all flesh had corrupted their way on the earth. </a:t>
            </a:r>
          </a:p>
          <a:p>
            <a:endParaRPr lang="en-US" dirty="0"/>
          </a:p>
        </p:txBody>
      </p:sp>
    </p:spTree>
    <p:extLst>
      <p:ext uri="{BB962C8B-B14F-4D97-AF65-F5344CB8AC3E}">
        <p14:creationId xmlns:p14="http://schemas.microsoft.com/office/powerpoint/2010/main" val="2824896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What is Right &amp; Wrong?</a:t>
            </a:r>
            <a:br>
              <a:rPr lang="en-US" dirty="0" smtClean="0"/>
            </a:br>
            <a:r>
              <a:rPr lang="en-US" dirty="0" smtClean="0"/>
              <a:t>God’s Answers</a:t>
            </a:r>
            <a:endParaRPr lang="en-US" dirty="0"/>
          </a:p>
        </p:txBody>
      </p:sp>
      <p:sp>
        <p:nvSpPr>
          <p:cNvPr id="10" name="Content Placeholder 9"/>
          <p:cNvSpPr>
            <a:spLocks noGrp="1"/>
          </p:cNvSpPr>
          <p:nvPr>
            <p:ph sz="half" idx="1"/>
          </p:nvPr>
        </p:nvSpPr>
        <p:spPr/>
        <p:txBody>
          <a:bodyPr>
            <a:normAutofit fontScale="92500" lnSpcReduction="20000"/>
          </a:bodyPr>
          <a:lstStyle/>
          <a:p>
            <a:r>
              <a:rPr lang="en-US" dirty="0" smtClean="0"/>
              <a:t>You </a:t>
            </a:r>
            <a:r>
              <a:rPr lang="en-US" dirty="0"/>
              <a:t>shall have no other gods before Me. </a:t>
            </a:r>
            <a:endParaRPr lang="en-US" dirty="0" smtClean="0"/>
          </a:p>
          <a:p>
            <a:r>
              <a:rPr lang="en-US" dirty="0" smtClean="0"/>
              <a:t>You </a:t>
            </a:r>
            <a:r>
              <a:rPr lang="en-US" dirty="0"/>
              <a:t>shall not make for yourself a carved </a:t>
            </a:r>
            <a:endParaRPr lang="en-US" dirty="0" smtClean="0"/>
          </a:p>
          <a:p>
            <a:r>
              <a:rPr lang="en-US" dirty="0" smtClean="0"/>
              <a:t>You </a:t>
            </a:r>
            <a:r>
              <a:rPr lang="en-US" dirty="0"/>
              <a:t>shall not take the name of the </a:t>
            </a:r>
            <a:r>
              <a:rPr lang="en-US" cap="small" dirty="0"/>
              <a:t>Lord</a:t>
            </a:r>
            <a:r>
              <a:rPr lang="en-US" dirty="0"/>
              <a:t> your God in </a:t>
            </a:r>
            <a:r>
              <a:rPr lang="en-US" dirty="0" smtClean="0"/>
              <a:t>vain</a:t>
            </a:r>
          </a:p>
          <a:p>
            <a:r>
              <a:rPr lang="en-US" dirty="0" smtClean="0"/>
              <a:t>Remember what God has made holy, and keep </a:t>
            </a:r>
            <a:r>
              <a:rPr lang="en-US" dirty="0"/>
              <a:t>it </a:t>
            </a:r>
            <a:r>
              <a:rPr lang="en-US" dirty="0" smtClean="0"/>
              <a:t>holy</a:t>
            </a:r>
          </a:p>
          <a:p>
            <a:r>
              <a:rPr lang="en-US" dirty="0" smtClean="0"/>
              <a:t>Honor </a:t>
            </a:r>
            <a:r>
              <a:rPr lang="en-US" dirty="0"/>
              <a:t>your father and your </a:t>
            </a:r>
            <a:r>
              <a:rPr lang="en-US" dirty="0" smtClean="0"/>
              <a:t>mother</a:t>
            </a:r>
            <a:endParaRPr lang="en-US" dirty="0"/>
          </a:p>
        </p:txBody>
      </p:sp>
      <p:sp>
        <p:nvSpPr>
          <p:cNvPr id="11" name="Content Placeholder 10"/>
          <p:cNvSpPr>
            <a:spLocks noGrp="1"/>
          </p:cNvSpPr>
          <p:nvPr>
            <p:ph sz="half" idx="2"/>
          </p:nvPr>
        </p:nvSpPr>
        <p:spPr/>
        <p:txBody>
          <a:bodyPr>
            <a:normAutofit fontScale="92500" lnSpcReduction="20000"/>
          </a:bodyPr>
          <a:lstStyle/>
          <a:p>
            <a:r>
              <a:rPr lang="en-US" dirty="0" smtClean="0"/>
              <a:t>You </a:t>
            </a:r>
            <a:r>
              <a:rPr lang="en-US" dirty="0"/>
              <a:t>shall not </a:t>
            </a:r>
            <a:r>
              <a:rPr lang="en-US" dirty="0" smtClean="0"/>
              <a:t>murder</a:t>
            </a:r>
          </a:p>
          <a:p>
            <a:r>
              <a:rPr lang="en-US" dirty="0" smtClean="0"/>
              <a:t>You </a:t>
            </a:r>
            <a:r>
              <a:rPr lang="en-US" dirty="0"/>
              <a:t>shall not commit </a:t>
            </a:r>
            <a:r>
              <a:rPr lang="en-US" dirty="0" smtClean="0"/>
              <a:t>adultery</a:t>
            </a:r>
          </a:p>
          <a:p>
            <a:r>
              <a:rPr lang="en-US" dirty="0" smtClean="0"/>
              <a:t>You </a:t>
            </a:r>
            <a:r>
              <a:rPr lang="en-US" dirty="0"/>
              <a:t>shall not </a:t>
            </a:r>
            <a:r>
              <a:rPr lang="en-US" dirty="0" smtClean="0"/>
              <a:t>steal</a:t>
            </a:r>
          </a:p>
          <a:p>
            <a:r>
              <a:rPr lang="en-US" dirty="0" smtClean="0"/>
              <a:t>You </a:t>
            </a:r>
            <a:r>
              <a:rPr lang="en-US" dirty="0"/>
              <a:t>shall not bear false witness against your </a:t>
            </a:r>
            <a:r>
              <a:rPr lang="en-US" dirty="0" smtClean="0"/>
              <a:t>neighbor</a:t>
            </a:r>
          </a:p>
          <a:p>
            <a:r>
              <a:rPr lang="en-US" dirty="0" smtClean="0"/>
              <a:t>You </a:t>
            </a:r>
            <a:r>
              <a:rPr lang="en-US" dirty="0"/>
              <a:t>shall not </a:t>
            </a:r>
            <a:r>
              <a:rPr lang="en-US" dirty="0" smtClean="0"/>
              <a:t>covet anything </a:t>
            </a:r>
            <a:r>
              <a:rPr lang="en-US" dirty="0"/>
              <a:t>that is your </a:t>
            </a:r>
            <a:r>
              <a:rPr lang="en-US" dirty="0" smtClean="0"/>
              <a:t>neighbor’s</a:t>
            </a:r>
            <a:endParaRPr lang="en-US" dirty="0"/>
          </a:p>
          <a:p>
            <a:endParaRPr lang="en-US" dirty="0"/>
          </a:p>
        </p:txBody>
      </p:sp>
    </p:spTree>
    <p:extLst>
      <p:ext uri="{BB962C8B-B14F-4D97-AF65-F5344CB8AC3E}">
        <p14:creationId xmlns:p14="http://schemas.microsoft.com/office/powerpoint/2010/main" val="335027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Really Real?</a:t>
            </a:r>
            <a:endParaRPr lang="en-US" dirty="0"/>
          </a:p>
        </p:txBody>
      </p:sp>
      <p:sp>
        <p:nvSpPr>
          <p:cNvPr id="6" name="Content Placeholder 5"/>
          <p:cNvSpPr>
            <a:spLocks noGrp="1"/>
          </p:cNvSpPr>
          <p:nvPr>
            <p:ph idx="1"/>
          </p:nvPr>
        </p:nvSpPr>
        <p:spPr/>
        <p:txBody>
          <a:bodyPr/>
          <a:lstStyle/>
          <a:p>
            <a:r>
              <a:rPr lang="en-US" dirty="0" smtClean="0"/>
              <a:t>Not our subjective opinions, experiences or feelings</a:t>
            </a:r>
          </a:p>
          <a:p>
            <a:r>
              <a:rPr lang="en-US" dirty="0" smtClean="0"/>
              <a:t>Not society’s judgments, preferences, or rules</a:t>
            </a:r>
          </a:p>
          <a:p>
            <a:r>
              <a:rPr lang="en-US" dirty="0" smtClean="0"/>
              <a:t>Not even the physical universe</a:t>
            </a:r>
          </a:p>
          <a:p>
            <a:r>
              <a:rPr lang="en-US" dirty="0" smtClean="0"/>
              <a:t>There is one unchangeable reality which gives everything else meaning and reality…</a:t>
            </a:r>
          </a:p>
        </p:txBody>
      </p:sp>
    </p:spTree>
    <p:extLst>
      <p:ext uri="{BB962C8B-B14F-4D97-AF65-F5344CB8AC3E}">
        <p14:creationId xmlns:p14="http://schemas.microsoft.com/office/powerpoint/2010/main" val="1168059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Malachi 3:6–7 (NKJV) </a:t>
            </a:r>
            <a:endParaRPr lang="en-US" dirty="0"/>
          </a:p>
        </p:txBody>
      </p:sp>
      <p:sp>
        <p:nvSpPr>
          <p:cNvPr id="6" name="Content Placeholder 5"/>
          <p:cNvSpPr>
            <a:spLocks noGrp="1"/>
          </p:cNvSpPr>
          <p:nvPr>
            <p:ph idx="1"/>
          </p:nvPr>
        </p:nvSpPr>
        <p:spPr/>
        <p:txBody>
          <a:bodyPr/>
          <a:lstStyle/>
          <a:p>
            <a:pPr marL="0" indent="0">
              <a:buNone/>
            </a:pPr>
            <a:r>
              <a:rPr lang="en-US" dirty="0" smtClean="0"/>
              <a:t>“For </a:t>
            </a:r>
            <a:r>
              <a:rPr lang="en-US" b="1" u="sng" dirty="0"/>
              <a:t>I am the </a:t>
            </a:r>
            <a:r>
              <a:rPr lang="en-US" b="1" u="sng" cap="small" dirty="0"/>
              <a:t>Lord</a:t>
            </a:r>
            <a:r>
              <a:rPr lang="en-US" b="1" u="sng" dirty="0"/>
              <a:t>, I do not change; Therefore you are not consumed</a:t>
            </a:r>
            <a:r>
              <a:rPr lang="en-US" dirty="0"/>
              <a:t>, O sons of Jacob. </a:t>
            </a:r>
          </a:p>
        </p:txBody>
      </p:sp>
    </p:spTree>
    <p:extLst>
      <p:ext uri="{BB962C8B-B14F-4D97-AF65-F5344CB8AC3E}">
        <p14:creationId xmlns:p14="http://schemas.microsoft.com/office/powerpoint/2010/main" val="420408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Jason’s Story</a:t>
            </a:r>
            <a:endParaRPr lang="en-US" dirty="0"/>
          </a:p>
        </p:txBody>
      </p:sp>
      <p:sp>
        <p:nvSpPr>
          <p:cNvPr id="3" name="Content Placeholder 2"/>
          <p:cNvSpPr>
            <a:spLocks noGrp="1"/>
          </p:cNvSpPr>
          <p:nvPr>
            <p:ph idx="1"/>
          </p:nvPr>
        </p:nvSpPr>
        <p:spPr/>
        <p:txBody>
          <a:bodyPr>
            <a:normAutofit/>
          </a:bodyPr>
          <a:lstStyle/>
          <a:p>
            <a:pPr marL="0" indent="0" fontAlgn="base">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043422" cy="45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220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Hebrews 13:8–9 (NKJV) </a:t>
            </a:r>
            <a:endParaRPr lang="en-US" dirty="0"/>
          </a:p>
        </p:txBody>
      </p:sp>
      <p:sp>
        <p:nvSpPr>
          <p:cNvPr id="3" name="Content Placeholder 2"/>
          <p:cNvSpPr>
            <a:spLocks noGrp="1"/>
          </p:cNvSpPr>
          <p:nvPr>
            <p:ph idx="1"/>
          </p:nvPr>
        </p:nvSpPr>
        <p:spPr/>
        <p:txBody>
          <a:bodyPr/>
          <a:lstStyle/>
          <a:p>
            <a:pPr marL="0" indent="0">
              <a:buNone/>
            </a:pPr>
            <a:r>
              <a:rPr lang="en-US" b="1" u="sng" dirty="0" smtClean="0"/>
              <a:t>Jesus </a:t>
            </a:r>
            <a:r>
              <a:rPr lang="en-US" b="1" u="sng" dirty="0"/>
              <a:t>Christ is the same yesterday, today, and forever</a:t>
            </a:r>
            <a:r>
              <a:rPr lang="en-US" dirty="0"/>
              <a:t>. </a:t>
            </a:r>
            <a:r>
              <a:rPr lang="en-US" b="1" dirty="0"/>
              <a:t>9</a:t>
            </a:r>
            <a:r>
              <a:rPr lang="en-US" dirty="0"/>
              <a:t> Do not be carried about with various and strange doctrines. For it is good that the heart be established by grace, not with foods which have not profited those who have been occupied with them. </a:t>
            </a:r>
          </a:p>
          <a:p>
            <a:endParaRPr lang="en-US" dirty="0"/>
          </a:p>
        </p:txBody>
      </p:sp>
    </p:spTree>
    <p:extLst>
      <p:ext uri="{BB962C8B-B14F-4D97-AF65-F5344CB8AC3E}">
        <p14:creationId xmlns:p14="http://schemas.microsoft.com/office/powerpoint/2010/main" val="4286558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Really Real?</a:t>
            </a:r>
            <a:endParaRPr lang="en-US" dirty="0"/>
          </a:p>
        </p:txBody>
      </p:sp>
      <p:sp>
        <p:nvSpPr>
          <p:cNvPr id="3" name="Content Placeholder 2"/>
          <p:cNvSpPr>
            <a:spLocks noGrp="1"/>
          </p:cNvSpPr>
          <p:nvPr>
            <p:ph idx="1"/>
          </p:nvPr>
        </p:nvSpPr>
        <p:spPr/>
        <p:txBody>
          <a:bodyPr/>
          <a:lstStyle/>
          <a:p>
            <a:pPr marL="0" indent="0">
              <a:buNone/>
            </a:pPr>
            <a:r>
              <a:rPr lang="en-US" sz="6000" dirty="0" smtClean="0"/>
              <a:t>GOD - The I AM</a:t>
            </a:r>
          </a:p>
        </p:txBody>
      </p:sp>
    </p:spTree>
    <p:extLst>
      <p:ext uri="{BB962C8B-B14F-4D97-AF65-F5344CB8AC3E}">
        <p14:creationId xmlns:p14="http://schemas.microsoft.com/office/powerpoint/2010/main" val="728830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Romans 3:3–4 (NKJV) </a:t>
            </a:r>
            <a:endParaRPr lang="en-US" dirty="0"/>
          </a:p>
        </p:txBody>
      </p:sp>
      <p:sp>
        <p:nvSpPr>
          <p:cNvPr id="3" name="Content Placeholder 2"/>
          <p:cNvSpPr>
            <a:spLocks noGrp="1"/>
          </p:cNvSpPr>
          <p:nvPr>
            <p:ph idx="1"/>
          </p:nvPr>
        </p:nvSpPr>
        <p:spPr/>
        <p:txBody>
          <a:bodyPr/>
          <a:lstStyle/>
          <a:p>
            <a:pPr marL="0" indent="0">
              <a:buNone/>
            </a:pPr>
            <a:r>
              <a:rPr lang="en-US" dirty="0" smtClean="0"/>
              <a:t>For </a:t>
            </a:r>
            <a:r>
              <a:rPr lang="en-US" dirty="0"/>
              <a:t>what if some did not believe? Will their unbelief make the faithfulness of God without effect? </a:t>
            </a:r>
            <a:r>
              <a:rPr lang="en-US" b="1" dirty="0"/>
              <a:t>4</a:t>
            </a:r>
            <a:r>
              <a:rPr lang="en-US" dirty="0"/>
              <a:t> Certainly not! Indeed, </a:t>
            </a:r>
            <a:r>
              <a:rPr lang="en-US" b="1" u="sng" dirty="0"/>
              <a:t>let God be true but every man a liar</a:t>
            </a:r>
            <a:r>
              <a:rPr lang="en-US" dirty="0"/>
              <a:t>. As it is written: “That You may be justified in Your words, And may overcome when You are judged.” </a:t>
            </a:r>
          </a:p>
          <a:p>
            <a:endParaRPr lang="en-US" dirty="0"/>
          </a:p>
        </p:txBody>
      </p:sp>
    </p:spTree>
    <p:extLst>
      <p:ext uri="{BB962C8B-B14F-4D97-AF65-F5344CB8AC3E}">
        <p14:creationId xmlns:p14="http://schemas.microsoft.com/office/powerpoint/2010/main" val="1506960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Really Real?</a:t>
            </a:r>
            <a:endParaRPr lang="en-US" dirty="0"/>
          </a:p>
        </p:txBody>
      </p:sp>
      <p:sp>
        <p:nvSpPr>
          <p:cNvPr id="3" name="Content Placeholder 2"/>
          <p:cNvSpPr>
            <a:spLocks noGrp="1"/>
          </p:cNvSpPr>
          <p:nvPr>
            <p:ph idx="1"/>
          </p:nvPr>
        </p:nvSpPr>
        <p:spPr/>
        <p:txBody>
          <a:bodyPr/>
          <a:lstStyle/>
          <a:p>
            <a:pPr marL="0" indent="0">
              <a:buNone/>
            </a:pPr>
            <a:r>
              <a:rPr lang="en-US" sz="6000" dirty="0" smtClean="0"/>
              <a:t>GOD: The I AM</a:t>
            </a:r>
          </a:p>
          <a:p>
            <a:pPr marL="0" indent="0">
              <a:buNone/>
            </a:pPr>
            <a:r>
              <a:rPr lang="en-US" sz="6000" dirty="0" smtClean="0"/>
              <a:t>Jesus Christ: The True and Living Way</a:t>
            </a:r>
            <a:endParaRPr lang="en-US" dirty="0"/>
          </a:p>
        </p:txBody>
      </p:sp>
    </p:spTree>
    <p:extLst>
      <p:ext uri="{BB962C8B-B14F-4D97-AF65-F5344CB8AC3E}">
        <p14:creationId xmlns:p14="http://schemas.microsoft.com/office/powerpoint/2010/main" val="2721466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John 14:6 (NKJV) </a:t>
            </a:r>
            <a:endParaRPr lang="en-US" dirty="0"/>
          </a:p>
        </p:txBody>
      </p:sp>
      <p:sp>
        <p:nvSpPr>
          <p:cNvPr id="3" name="Content Placeholder 2"/>
          <p:cNvSpPr>
            <a:spLocks noGrp="1"/>
          </p:cNvSpPr>
          <p:nvPr>
            <p:ph idx="1"/>
          </p:nvPr>
        </p:nvSpPr>
        <p:spPr/>
        <p:txBody>
          <a:bodyPr/>
          <a:lstStyle/>
          <a:p>
            <a:pPr marL="0" indent="0">
              <a:buNone/>
            </a:pPr>
            <a:r>
              <a:rPr lang="en-US" dirty="0" smtClean="0"/>
              <a:t>Jesus </a:t>
            </a:r>
            <a:r>
              <a:rPr lang="en-US" dirty="0"/>
              <a:t>said </a:t>
            </a:r>
            <a:r>
              <a:rPr lang="en-US" dirty="0" smtClean="0"/>
              <a:t>… “</a:t>
            </a:r>
            <a:r>
              <a:rPr lang="en-US" dirty="0"/>
              <a:t>I am the way, the truth, and the life. No one comes to the Father except through Me</a:t>
            </a:r>
            <a:r>
              <a:rPr lang="en-US" dirty="0" smtClean="0"/>
              <a:t>.”</a:t>
            </a:r>
            <a:endParaRPr lang="en-US" dirty="0"/>
          </a:p>
          <a:p>
            <a:endParaRPr lang="en-US" dirty="0"/>
          </a:p>
        </p:txBody>
      </p:sp>
    </p:spTree>
    <p:extLst>
      <p:ext uri="{BB962C8B-B14F-4D97-AF65-F5344CB8AC3E}">
        <p14:creationId xmlns:p14="http://schemas.microsoft.com/office/powerpoint/2010/main" val="1372933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Believing God</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John 3:31–33 - </a:t>
            </a:r>
            <a:r>
              <a:rPr lang="en-US" dirty="0" smtClean="0"/>
              <a:t>He who comes from above is above all; he who is of the earth is earthly and speaks of the earth. He who comes from heaven is above all. </a:t>
            </a:r>
            <a:r>
              <a:rPr lang="en-US" b="1" dirty="0" smtClean="0"/>
              <a:t>32</a:t>
            </a:r>
            <a:r>
              <a:rPr lang="en-US" dirty="0" smtClean="0"/>
              <a:t> And what He has seen and heard, that He testifies; and no one receives His testimony. </a:t>
            </a:r>
            <a:r>
              <a:rPr lang="en-US" b="1" dirty="0" smtClean="0"/>
              <a:t>33</a:t>
            </a:r>
            <a:r>
              <a:rPr lang="en-US" dirty="0" smtClean="0"/>
              <a:t> </a:t>
            </a:r>
            <a:r>
              <a:rPr lang="en-US" b="1" u="sng" dirty="0" smtClean="0"/>
              <a:t>He who has received His testimony has certified that God is true. </a:t>
            </a:r>
          </a:p>
          <a:p>
            <a:pPr marL="0" indent="0">
              <a:buNone/>
            </a:pPr>
            <a:r>
              <a:rPr lang="en-US" b="1" dirty="0" smtClean="0"/>
              <a:t>1 John 5:10 - </a:t>
            </a:r>
            <a:r>
              <a:rPr lang="en-US" dirty="0" smtClean="0"/>
              <a:t>He who believes in the Son of God has the witness in himself; </a:t>
            </a:r>
            <a:r>
              <a:rPr lang="en-US" b="1" u="sng" dirty="0" smtClean="0"/>
              <a:t>he who does not believe God has made Him a liar</a:t>
            </a:r>
            <a:r>
              <a:rPr lang="en-US" dirty="0" smtClean="0"/>
              <a:t>, because he has not believed the testimony that God has given of His Son. </a:t>
            </a:r>
          </a:p>
          <a:p>
            <a:endParaRPr lang="en-US" dirty="0"/>
          </a:p>
        </p:txBody>
      </p:sp>
    </p:spTree>
    <p:extLst>
      <p:ext uri="{BB962C8B-B14F-4D97-AF65-F5344CB8AC3E}">
        <p14:creationId xmlns:p14="http://schemas.microsoft.com/office/powerpoint/2010/main" val="2289927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If we know God, then we know…</a:t>
            </a:r>
            <a:endParaRPr lang="en-US" dirty="0"/>
          </a:p>
        </p:txBody>
      </p:sp>
      <p:sp>
        <p:nvSpPr>
          <p:cNvPr id="3" name="Content Placeholder 2"/>
          <p:cNvSpPr>
            <a:spLocks noGrp="1"/>
          </p:cNvSpPr>
          <p:nvPr>
            <p:ph idx="1"/>
          </p:nvPr>
        </p:nvSpPr>
        <p:spPr/>
        <p:txBody>
          <a:bodyPr>
            <a:normAutofit/>
          </a:bodyPr>
          <a:lstStyle/>
          <a:p>
            <a:r>
              <a:rPr lang="en-US" dirty="0" smtClean="0"/>
              <a:t>Our Identity</a:t>
            </a:r>
          </a:p>
          <a:p>
            <a:r>
              <a:rPr lang="en-US" dirty="0" smtClean="0"/>
              <a:t>Our Morality</a:t>
            </a:r>
          </a:p>
          <a:p>
            <a:r>
              <a:rPr lang="en-US" dirty="0" smtClean="0"/>
              <a:t>Our Reality</a:t>
            </a:r>
          </a:p>
          <a:p>
            <a:pPr marL="0" indent="0">
              <a:buNone/>
            </a:pPr>
            <a:r>
              <a:rPr lang="en-US" dirty="0" smtClean="0"/>
              <a:t>These truths are as unchanging as the truth of God Himself</a:t>
            </a:r>
            <a:endParaRPr lang="en-US" dirty="0"/>
          </a:p>
        </p:txBody>
      </p:sp>
    </p:spTree>
    <p:extLst>
      <p:ext uri="{BB962C8B-B14F-4D97-AF65-F5344CB8AC3E}">
        <p14:creationId xmlns:p14="http://schemas.microsoft.com/office/powerpoint/2010/main" val="2332110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Malachi 3:6–7 (NKJV) </a:t>
            </a:r>
            <a:endParaRPr lang="en-US" dirty="0"/>
          </a:p>
        </p:txBody>
      </p:sp>
      <p:sp>
        <p:nvSpPr>
          <p:cNvPr id="6" name="Content Placeholder 5"/>
          <p:cNvSpPr>
            <a:spLocks noGrp="1"/>
          </p:cNvSpPr>
          <p:nvPr>
            <p:ph idx="1"/>
          </p:nvPr>
        </p:nvSpPr>
        <p:spPr/>
        <p:txBody>
          <a:bodyPr/>
          <a:lstStyle/>
          <a:p>
            <a:pPr marL="0" indent="0">
              <a:buNone/>
            </a:pPr>
            <a:r>
              <a:rPr lang="en-US" dirty="0" smtClean="0"/>
              <a:t>“For </a:t>
            </a:r>
            <a:r>
              <a:rPr lang="en-US" b="1" u="sng" dirty="0"/>
              <a:t>I am the </a:t>
            </a:r>
            <a:r>
              <a:rPr lang="en-US" b="1" u="sng" cap="small" dirty="0"/>
              <a:t>Lord</a:t>
            </a:r>
            <a:r>
              <a:rPr lang="en-US" b="1" u="sng" dirty="0"/>
              <a:t>, I do not change</a:t>
            </a:r>
            <a:r>
              <a:rPr lang="en-US" dirty="0"/>
              <a:t>; Therefore you are not consumed, O sons of Jacob. </a:t>
            </a:r>
            <a:r>
              <a:rPr lang="en-US" b="1" dirty="0"/>
              <a:t>7</a:t>
            </a:r>
            <a:r>
              <a:rPr lang="en-US" dirty="0"/>
              <a:t> </a:t>
            </a:r>
            <a:r>
              <a:rPr lang="en-US" dirty="0" smtClean="0"/>
              <a:t>… </a:t>
            </a:r>
            <a:r>
              <a:rPr lang="en-US" b="1" u="sng" dirty="0"/>
              <a:t>Return to Me, and I will return to you,” Says the </a:t>
            </a:r>
            <a:r>
              <a:rPr lang="en-US" b="1" u="sng" cap="small" dirty="0"/>
              <a:t>Lord</a:t>
            </a:r>
            <a:r>
              <a:rPr lang="en-US" b="1" u="sng" dirty="0"/>
              <a:t> of </a:t>
            </a:r>
            <a:r>
              <a:rPr lang="en-US" b="1" u="sng" dirty="0" smtClean="0"/>
              <a:t>hosts</a:t>
            </a:r>
            <a:r>
              <a:rPr lang="en-US" dirty="0" smtClean="0"/>
              <a:t>.</a:t>
            </a:r>
            <a:endParaRPr lang="en-US" dirty="0"/>
          </a:p>
        </p:txBody>
      </p:sp>
    </p:spTree>
    <p:extLst>
      <p:ext uri="{BB962C8B-B14F-4D97-AF65-F5344CB8AC3E}">
        <p14:creationId xmlns:p14="http://schemas.microsoft.com/office/powerpoint/2010/main" val="215702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Transability</a:t>
            </a:r>
            <a:r>
              <a:rPr lang="en-US" dirty="0" smtClean="0"/>
              <a:t>”</a:t>
            </a:r>
            <a:endParaRPr lang="en-US" dirty="0"/>
          </a:p>
        </p:txBody>
      </p:sp>
      <p:sp>
        <p:nvSpPr>
          <p:cNvPr id="3" name="Content Placeholder 2"/>
          <p:cNvSpPr>
            <a:spLocks noGrp="1"/>
          </p:cNvSpPr>
          <p:nvPr>
            <p:ph idx="1"/>
          </p:nvPr>
        </p:nvSpPr>
        <p:spPr/>
        <p:txBody>
          <a:bodyPr>
            <a:normAutofit/>
          </a:bodyPr>
          <a:lstStyle/>
          <a:p>
            <a:pPr marL="0" indent="0" fontAlgn="base">
              <a:buNone/>
            </a:pPr>
            <a:r>
              <a:rPr lang="en-US" dirty="0" smtClean="0"/>
              <a:t>the desire or the need for a person identified as able-bodied by other people to transform his or her body to obtain a physical impairment</a:t>
            </a:r>
            <a:endParaRPr lang="en-US" dirty="0"/>
          </a:p>
        </p:txBody>
      </p:sp>
    </p:spTree>
    <p:extLst>
      <p:ext uri="{BB962C8B-B14F-4D97-AF65-F5344CB8AC3E}">
        <p14:creationId xmlns:p14="http://schemas.microsoft.com/office/powerpoint/2010/main" val="230475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a Physical Impairment</a:t>
            </a:r>
            <a:endParaRPr lang="en-US"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200068"/>
            <a:ext cx="8229600" cy="360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21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I can be anything I want to be</a:t>
            </a:r>
          </a:p>
          <a:p>
            <a:r>
              <a:rPr lang="en-US" dirty="0" smtClean="0"/>
              <a:t>I have complete freedom in defining myself and determining my own identity</a:t>
            </a:r>
            <a:endParaRPr lang="en-US" dirty="0"/>
          </a:p>
          <a:p>
            <a:r>
              <a:rPr lang="en-US" dirty="0" smtClean="0"/>
              <a:t>The internal truth I discover about myself supersedes all external “truths”</a:t>
            </a:r>
          </a:p>
          <a:p>
            <a:r>
              <a:rPr lang="en-US" dirty="0" smtClean="0"/>
              <a:t>My personal truth is my reality, regardless of how it may conflict with “the real world”</a:t>
            </a:r>
          </a:p>
          <a:p>
            <a:r>
              <a:rPr lang="en-US" b="1" dirty="0" smtClean="0"/>
              <a:t>I am the sum of my strongest desires or inclinations</a:t>
            </a:r>
            <a:endParaRPr lang="en-US" b="1" dirty="0"/>
          </a:p>
          <a:p>
            <a:r>
              <a:rPr lang="en-US" b="1" dirty="0" smtClean="0"/>
              <a:t>I am constantly frustrated by the constraints placed on “who I am” by external realities</a:t>
            </a:r>
          </a:p>
        </p:txBody>
      </p:sp>
    </p:spTree>
    <p:extLst>
      <p:ext uri="{BB962C8B-B14F-4D97-AF65-F5344CB8AC3E}">
        <p14:creationId xmlns:p14="http://schemas.microsoft.com/office/powerpoint/2010/main" val="270978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James 3:15–16 (NKJV) </a:t>
            </a:r>
            <a:endParaRPr lang="en-US" dirty="0"/>
          </a:p>
        </p:txBody>
      </p:sp>
      <p:sp>
        <p:nvSpPr>
          <p:cNvPr id="3" name="Content Placeholder 2"/>
          <p:cNvSpPr>
            <a:spLocks noGrp="1"/>
          </p:cNvSpPr>
          <p:nvPr>
            <p:ph idx="1"/>
          </p:nvPr>
        </p:nvSpPr>
        <p:spPr/>
        <p:txBody>
          <a:bodyPr/>
          <a:lstStyle/>
          <a:p>
            <a:pPr marL="0" indent="0">
              <a:buNone/>
            </a:pPr>
            <a:r>
              <a:rPr lang="en-US" b="1" dirty="0" smtClean="0"/>
              <a:t>15</a:t>
            </a:r>
            <a:r>
              <a:rPr lang="en-US" dirty="0" smtClean="0"/>
              <a:t> </a:t>
            </a:r>
            <a:r>
              <a:rPr lang="en-US" dirty="0"/>
              <a:t>This wisdom does not descend from above, but is earthly, sensual, demonic. </a:t>
            </a:r>
            <a:r>
              <a:rPr lang="en-US" b="1" dirty="0"/>
              <a:t>16</a:t>
            </a:r>
            <a:r>
              <a:rPr lang="en-US" dirty="0"/>
              <a:t> For where envy and self-seeking exist, </a:t>
            </a:r>
            <a:r>
              <a:rPr lang="en-US" b="1" u="sng" dirty="0"/>
              <a:t>confusion</a:t>
            </a:r>
            <a:r>
              <a:rPr lang="en-US" dirty="0"/>
              <a:t> and every evil thing are there. </a:t>
            </a:r>
          </a:p>
          <a:p>
            <a:endParaRPr lang="en-US" dirty="0"/>
          </a:p>
        </p:txBody>
      </p:sp>
    </p:spTree>
    <p:extLst>
      <p:ext uri="{BB962C8B-B14F-4D97-AF65-F5344CB8AC3E}">
        <p14:creationId xmlns:p14="http://schemas.microsoft.com/office/powerpoint/2010/main" val="167199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James 3:17 (NKJV) </a:t>
            </a:r>
            <a:endParaRPr lang="en-US" dirty="0"/>
          </a:p>
        </p:txBody>
      </p:sp>
      <p:sp>
        <p:nvSpPr>
          <p:cNvPr id="3" name="Content Placeholder 2"/>
          <p:cNvSpPr>
            <a:spLocks noGrp="1"/>
          </p:cNvSpPr>
          <p:nvPr>
            <p:ph idx="1"/>
          </p:nvPr>
        </p:nvSpPr>
        <p:spPr/>
        <p:txBody>
          <a:bodyPr/>
          <a:lstStyle/>
          <a:p>
            <a:pPr marL="0" indent="0">
              <a:buNone/>
            </a:pPr>
            <a:r>
              <a:rPr lang="en-US" b="1" dirty="0" smtClean="0"/>
              <a:t>17</a:t>
            </a:r>
            <a:r>
              <a:rPr lang="en-US" dirty="0" smtClean="0"/>
              <a:t> </a:t>
            </a:r>
            <a:r>
              <a:rPr lang="en-US" dirty="0"/>
              <a:t>But the wisdom that is from above is first pure, then peaceable, gentle, willing to yield, full of mercy and good fruits, without partiality and without hypocrisy. </a:t>
            </a:r>
          </a:p>
          <a:p>
            <a:endParaRPr lang="en-US" dirty="0"/>
          </a:p>
        </p:txBody>
      </p:sp>
    </p:spTree>
    <p:extLst>
      <p:ext uri="{BB962C8B-B14F-4D97-AF65-F5344CB8AC3E}">
        <p14:creationId xmlns:p14="http://schemas.microsoft.com/office/powerpoint/2010/main" val="130032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a:bodyPr>
          <a:lstStyle/>
          <a:p>
            <a:r>
              <a:rPr lang="en-US" dirty="0" smtClean="0"/>
              <a:t>I am </a:t>
            </a:r>
            <a:r>
              <a:rPr lang="en-US" dirty="0" smtClean="0"/>
              <a:t>a spirit, </a:t>
            </a:r>
            <a:r>
              <a:rPr lang="en-US" dirty="0" smtClean="0"/>
              <a:t>made in the image of God</a:t>
            </a:r>
            <a:endParaRPr lang="en-US" dirty="0"/>
          </a:p>
        </p:txBody>
      </p:sp>
    </p:spTree>
    <p:extLst>
      <p:ext uri="{BB962C8B-B14F-4D97-AF65-F5344CB8AC3E}">
        <p14:creationId xmlns:p14="http://schemas.microsoft.com/office/powerpoint/2010/main" val="2542723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2771</Words>
  <Application>Microsoft Office PowerPoint</Application>
  <PresentationFormat>On-screen Show (4:3)</PresentationFormat>
  <Paragraphs>191</Paragraphs>
  <Slides>37</Slides>
  <Notes>13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Yesterday, Today, and Forever</vt:lpstr>
      <vt:lpstr>Who am I?</vt:lpstr>
      <vt:lpstr>Jason’s Story</vt:lpstr>
      <vt:lpstr>“Transability”</vt:lpstr>
      <vt:lpstr>Obtaining a Physical Impairment</vt:lpstr>
      <vt:lpstr>Who am I?</vt:lpstr>
      <vt:lpstr>James 3:15–16 (NKJV) </vt:lpstr>
      <vt:lpstr>James 3:17 (NKJV) </vt:lpstr>
      <vt:lpstr>Who am I?</vt:lpstr>
      <vt:lpstr>I am a Spirit,  Made in the Image of God</vt:lpstr>
      <vt:lpstr>Who am I?</vt:lpstr>
      <vt:lpstr>I am an immortal spirit</vt:lpstr>
      <vt:lpstr>Who am I?</vt:lpstr>
      <vt:lpstr>I Possess a Mortal Physical Body</vt:lpstr>
      <vt:lpstr>Who am I?</vt:lpstr>
      <vt:lpstr>I am Male or Female  in my Physical Body</vt:lpstr>
      <vt:lpstr>Who am I?</vt:lpstr>
      <vt:lpstr>I am Unique</vt:lpstr>
      <vt:lpstr>Who am I?</vt:lpstr>
      <vt:lpstr>I am who I am because of the I AM</vt:lpstr>
      <vt:lpstr>1 Corinthians 15:9–10 (NKJV) </vt:lpstr>
      <vt:lpstr>Who am I? The World’s Answers</vt:lpstr>
      <vt:lpstr>Who am I? God’s answers</vt:lpstr>
      <vt:lpstr>What is Right &amp; Wrong? The World’s Answers</vt:lpstr>
      <vt:lpstr>What is Right &amp; Wrong? The World’s Answers</vt:lpstr>
      <vt:lpstr>Genesis 6:5–12 (NKJV) </vt:lpstr>
      <vt:lpstr>What is Right &amp; Wrong? God’s Answers</vt:lpstr>
      <vt:lpstr>What is Really Real?</vt:lpstr>
      <vt:lpstr>Malachi 3:6–7 (NKJV) </vt:lpstr>
      <vt:lpstr>Hebrews 13:8–9 (NKJV) </vt:lpstr>
      <vt:lpstr>What is Really Real?</vt:lpstr>
      <vt:lpstr>Romans 3:3–4 (NKJV) </vt:lpstr>
      <vt:lpstr>What is Really Real?</vt:lpstr>
      <vt:lpstr>John 14:6 (NKJV) </vt:lpstr>
      <vt:lpstr>Believing God</vt:lpstr>
      <vt:lpstr>If we know God, then we know…</vt:lpstr>
      <vt:lpstr>Malachi 3:6–7 (NKJV)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Crisis</dc:title>
  <dc:creator>Brent Paschall</dc:creator>
  <cp:lastModifiedBy>Brent Paschall</cp:lastModifiedBy>
  <cp:revision>28</cp:revision>
  <dcterms:created xsi:type="dcterms:W3CDTF">2015-08-15T21:55:06Z</dcterms:created>
  <dcterms:modified xsi:type="dcterms:W3CDTF">2015-09-22T20:38:42Z</dcterms:modified>
</cp:coreProperties>
</file>